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52" r:id="rId1"/>
  </p:sldMasterIdLst>
  <p:notesMasterIdLst>
    <p:notesMasterId r:id="rId46"/>
  </p:notesMasterIdLst>
  <p:handoutMasterIdLst>
    <p:handoutMasterId r:id="rId47"/>
  </p:handoutMasterIdLst>
  <p:sldIdLst>
    <p:sldId id="400" r:id="rId2"/>
    <p:sldId id="401" r:id="rId3"/>
    <p:sldId id="402" r:id="rId4"/>
    <p:sldId id="403" r:id="rId5"/>
    <p:sldId id="305" r:id="rId6"/>
    <p:sldId id="301" r:id="rId7"/>
    <p:sldId id="329" r:id="rId8"/>
    <p:sldId id="335" r:id="rId9"/>
    <p:sldId id="337" r:id="rId10"/>
    <p:sldId id="380" r:id="rId11"/>
    <p:sldId id="373" r:id="rId12"/>
    <p:sldId id="339" r:id="rId13"/>
    <p:sldId id="375" r:id="rId14"/>
    <p:sldId id="376" r:id="rId15"/>
    <p:sldId id="377" r:id="rId16"/>
    <p:sldId id="378" r:id="rId17"/>
    <p:sldId id="379" r:id="rId18"/>
    <p:sldId id="374" r:id="rId19"/>
    <p:sldId id="348" r:id="rId20"/>
    <p:sldId id="350" r:id="rId21"/>
    <p:sldId id="381" r:id="rId22"/>
    <p:sldId id="382" r:id="rId23"/>
    <p:sldId id="383" r:id="rId24"/>
    <p:sldId id="384" r:id="rId25"/>
    <p:sldId id="356" r:id="rId26"/>
    <p:sldId id="391" r:id="rId27"/>
    <p:sldId id="395" r:id="rId28"/>
    <p:sldId id="396" r:id="rId29"/>
    <p:sldId id="357" r:id="rId30"/>
    <p:sldId id="385" r:id="rId31"/>
    <p:sldId id="393" r:id="rId32"/>
    <p:sldId id="392" r:id="rId33"/>
    <p:sldId id="349" r:id="rId34"/>
    <p:sldId id="351" r:id="rId35"/>
    <p:sldId id="354" r:id="rId36"/>
    <p:sldId id="352" r:id="rId37"/>
    <p:sldId id="358" r:id="rId38"/>
    <p:sldId id="353" r:id="rId39"/>
    <p:sldId id="367" r:id="rId40"/>
    <p:sldId id="364" r:id="rId41"/>
    <p:sldId id="366" r:id="rId42"/>
    <p:sldId id="368" r:id="rId43"/>
    <p:sldId id="370" r:id="rId44"/>
    <p:sldId id="315" r:id="rId45"/>
  </p:sldIdLst>
  <p:sldSz cx="9144000" cy="5143500" type="screen16x9"/>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1" orient="horz" pos="755">
          <p15:clr>
            <a:srgbClr val="A4A3A4"/>
          </p15:clr>
        </p15:guide>
        <p15:guide id="2" pos="28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99FF33"/>
    <a:srgbClr val="FDB813"/>
    <a:srgbClr val="FFFFFF"/>
    <a:srgbClr val="010000"/>
    <a:srgbClr val="00B0DA"/>
    <a:srgbClr val="6D6E70"/>
    <a:srgbClr val="AB1A86"/>
    <a:srgbClr val="F19027"/>
    <a:srgbClr val="8CC6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85163" autoAdjust="0"/>
  </p:normalViewPr>
  <p:slideViewPr>
    <p:cSldViewPr snapToGrid="0" snapToObjects="1">
      <p:cViewPr varScale="1">
        <p:scale>
          <a:sx n="139" d="100"/>
          <a:sy n="139" d="100"/>
        </p:scale>
        <p:origin x="1304" y="168"/>
      </p:cViewPr>
      <p:guideLst>
        <p:guide orient="horz" pos="755"/>
        <p:guide pos="2830"/>
      </p:guideLst>
    </p:cSldViewPr>
  </p:slideViewPr>
  <p:outlineViewPr>
    <p:cViewPr>
      <p:scale>
        <a:sx n="33" d="100"/>
        <a:sy n="33" d="100"/>
      </p:scale>
      <p:origin x="0" y="680"/>
    </p:cViewPr>
  </p:outlineViewPr>
  <p:notesTextViewPr>
    <p:cViewPr>
      <p:scale>
        <a:sx n="100" d="100"/>
        <a:sy n="100" d="100"/>
      </p:scale>
      <p:origin x="0" y="0"/>
    </p:cViewPr>
  </p:notesTextViewPr>
  <p:sorterViewPr>
    <p:cViewPr>
      <p:scale>
        <a:sx n="66" d="100"/>
        <a:sy n="66" d="100"/>
      </p:scale>
      <p:origin x="0" y="0"/>
    </p:cViewPr>
  </p:sorter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9/12/22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5438537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494607850"/>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icsoc-laas.fr/keynotespeaker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a:t>
            </a:fld>
            <a:endParaRPr lang="en-US"/>
          </a:p>
        </p:txBody>
      </p:sp>
    </p:spTree>
    <p:extLst>
      <p:ext uri="{BB962C8B-B14F-4D97-AF65-F5344CB8AC3E}">
        <p14:creationId xmlns:p14="http://schemas.microsoft.com/office/powerpoint/2010/main" val="2932528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latin typeface="Arial" panose="020B0604020202020204" pitchFamily="34" charset="0"/>
            </a:endParaRPr>
          </a:p>
        </p:txBody>
      </p:sp>
      <p:sp>
        <p:nvSpPr>
          <p:cNvPr id="686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944DF98-078D-461E-A774-D5EB948AED89}" type="slidenum">
              <a:rPr lang="en-US" altLang="zh-CN" sz="1300" smtClean="0"/>
              <a:pPr>
                <a:spcBef>
                  <a:spcPct val="0"/>
                </a:spcBef>
              </a:pPr>
              <a:t>14</a:t>
            </a:fld>
            <a:endParaRPr lang="en-US" altLang="zh-CN" sz="1300"/>
          </a:p>
        </p:txBody>
      </p:sp>
    </p:spTree>
    <p:extLst>
      <p:ext uri="{BB962C8B-B14F-4D97-AF65-F5344CB8AC3E}">
        <p14:creationId xmlns:p14="http://schemas.microsoft.com/office/powerpoint/2010/main" val="3924486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lnSpc>
                <a:spcPct val="80000"/>
              </a:lnSpc>
            </a:pPr>
            <a:r>
              <a:rPr lang="en-US" altLang="zh-CN" sz="500">
                <a:latin typeface="Arial" panose="020B0604020202020204" pitchFamily="34" charset="0"/>
              </a:rPr>
              <a:t>    </a:t>
            </a:r>
            <a:r>
              <a:rPr lang="zh-CN" altLang="en-US" sz="500">
                <a:latin typeface="Arial" panose="020B0604020202020204" pitchFamily="34" charset="0"/>
              </a:rPr>
              <a:t>服务集成与协作是在服务计算环境下，实现企业内部或者跨越企业边界的遗留业务系统之间的无缝集成与业务协作技术。与传统的点到点的系统集成、基于消息代理的系统集成技术相比，该技术所具备的灵活性和可扩展性更能适应动态多变的业务环境。</a:t>
            </a:r>
            <a:endParaRPr lang="zh-CN" altLang="zh-CN" sz="500">
              <a:latin typeface="Arial" panose="020B0604020202020204" pitchFamily="34" charset="0"/>
            </a:endParaRPr>
          </a:p>
          <a:p>
            <a:pPr>
              <a:lnSpc>
                <a:spcPct val="80000"/>
              </a:lnSpc>
            </a:pPr>
            <a:r>
              <a:rPr lang="en-US" altLang="zh-CN" sz="500">
                <a:latin typeface="Arial" panose="020B0604020202020204" pitchFamily="34" charset="0"/>
              </a:rPr>
              <a:t>    </a:t>
            </a:r>
            <a:r>
              <a:rPr lang="zh-CN" altLang="en-US" sz="500">
                <a:latin typeface="Arial" panose="020B0604020202020204" pitchFamily="34" charset="0"/>
              </a:rPr>
              <a:t>服务编排与服务编舞是两种不同的服务协同技术，前者需要一个总控中心来控制各参与协同的服务，并协调服务的执行。所涉及到的服务并不知道它们是整个协同过程的一部分。只有中央的总控中心知道它们如何进行协同工作的；与此相反，服务编舞并不依赖中央的总控中心，它所涉及的每个服务都知道何时执行自己的操作以及和谁进行交互</a:t>
            </a:r>
            <a:r>
              <a:rPr lang="en-US" altLang="zh-CN" sz="500">
                <a:latin typeface="Arial" panose="020B0604020202020204" pitchFamily="34" charset="0"/>
              </a:rPr>
              <a:t>[6]</a:t>
            </a:r>
            <a:r>
              <a:rPr lang="zh-CN" altLang="en-US" sz="500">
                <a:latin typeface="Arial" panose="020B0604020202020204" pitchFamily="34" charset="0"/>
              </a:rPr>
              <a:t>。</a:t>
            </a:r>
            <a:endParaRPr lang="zh-CN" altLang="zh-CN" sz="500">
              <a:latin typeface="Arial" panose="020B0604020202020204" pitchFamily="34" charset="0"/>
            </a:endParaRPr>
          </a:p>
          <a:p>
            <a:pPr>
              <a:lnSpc>
                <a:spcPct val="80000"/>
              </a:lnSpc>
            </a:pPr>
            <a:r>
              <a:rPr lang="en-US" altLang="zh-CN" sz="500">
                <a:latin typeface="Arial" panose="020B0604020202020204" pitchFamily="34" charset="0"/>
              </a:rPr>
              <a:t>    </a:t>
            </a:r>
            <a:r>
              <a:rPr lang="zh-CN" altLang="en-US" sz="500">
                <a:latin typeface="Arial" panose="020B0604020202020204" pitchFamily="34" charset="0"/>
              </a:rPr>
              <a:t>服务流程是根据业务过程将若干服务通过消息交换和逻辑组装形成的流程，它是工作流技术在结合了服务技术之后的一种新的表现形式</a:t>
            </a:r>
            <a:r>
              <a:rPr lang="en-US" altLang="zh-CN" sz="500">
                <a:latin typeface="Arial" panose="020B0604020202020204" pitchFamily="34" charset="0"/>
              </a:rPr>
              <a:t>[7]</a:t>
            </a:r>
            <a:r>
              <a:rPr lang="zh-CN" altLang="en-US" sz="500">
                <a:latin typeface="Arial" panose="020B0604020202020204" pitchFamily="34" charset="0"/>
              </a:rPr>
              <a:t>。服务流程的管理与传统工作流的管理相似，也分为建模阶段的管理与执行阶段的管理，前者主要实现服务流程的理论建模与形式化定义；后者主要管理服务流程的运行、监控、优化、和分析等过程。</a:t>
            </a:r>
          </a:p>
        </p:txBody>
      </p:sp>
      <p:sp>
        <p:nvSpPr>
          <p:cNvPr id="706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44DDDCF-0532-42B2-97ED-7A1B5F34BC21}" type="slidenum">
              <a:rPr lang="en-US" altLang="zh-CN" sz="1300" smtClean="0"/>
              <a:pPr>
                <a:spcBef>
                  <a:spcPct val="0"/>
                </a:spcBef>
              </a:pPr>
              <a:t>15</a:t>
            </a:fld>
            <a:endParaRPr lang="en-US" altLang="zh-CN" sz="1300"/>
          </a:p>
        </p:txBody>
      </p:sp>
    </p:spTree>
    <p:extLst>
      <p:ext uri="{BB962C8B-B14F-4D97-AF65-F5344CB8AC3E}">
        <p14:creationId xmlns:p14="http://schemas.microsoft.com/office/powerpoint/2010/main" val="1583772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latin typeface="Arial" panose="020B0604020202020204" pitchFamily="34" charset="0"/>
            </a:endParaRPr>
          </a:p>
        </p:txBody>
      </p:sp>
      <p:sp>
        <p:nvSpPr>
          <p:cNvPr id="727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044DF2D-C582-4E60-B27E-736FE2482496}" type="slidenum">
              <a:rPr lang="en-US" altLang="zh-CN" sz="1300" smtClean="0"/>
              <a:pPr>
                <a:spcBef>
                  <a:spcPct val="0"/>
                </a:spcBef>
              </a:pPr>
              <a:t>16</a:t>
            </a:fld>
            <a:endParaRPr lang="en-US" altLang="zh-CN" sz="1300"/>
          </a:p>
        </p:txBody>
      </p:sp>
    </p:spTree>
    <p:extLst>
      <p:ext uri="{BB962C8B-B14F-4D97-AF65-F5344CB8AC3E}">
        <p14:creationId xmlns:p14="http://schemas.microsoft.com/office/powerpoint/2010/main" val="3461801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latin typeface="Arial" panose="020B0604020202020204" pitchFamily="34" charset="0"/>
            </a:endParaRPr>
          </a:p>
        </p:txBody>
      </p:sp>
      <p:sp>
        <p:nvSpPr>
          <p:cNvPr id="74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1E7414D-BFF0-4C2B-AD64-9FEE920C883A}" type="slidenum">
              <a:rPr lang="en-US" altLang="zh-CN" sz="1300" smtClean="0"/>
              <a:pPr>
                <a:spcBef>
                  <a:spcPct val="0"/>
                </a:spcBef>
              </a:pPr>
              <a:t>17</a:t>
            </a:fld>
            <a:endParaRPr lang="en-US" altLang="zh-CN" sz="1300"/>
          </a:p>
        </p:txBody>
      </p:sp>
    </p:spTree>
    <p:extLst>
      <p:ext uri="{BB962C8B-B14F-4D97-AF65-F5344CB8AC3E}">
        <p14:creationId xmlns:p14="http://schemas.microsoft.com/office/powerpoint/2010/main" val="2119468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Amazon</a:t>
            </a:r>
            <a:r>
              <a:rPr lang="zh-CN" altLang="en-US" dirty="0"/>
              <a:t>数据来源于：</a:t>
            </a:r>
            <a:r>
              <a:rPr lang="en-US" altLang="zh-CN" dirty="0"/>
              <a:t>http://venturebeat.com/2015/04/23/amazon-web-services-is-now-a-5b-business/</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18</a:t>
            </a:fld>
            <a:endParaRPr lang="en-US"/>
          </a:p>
        </p:txBody>
      </p:sp>
    </p:spTree>
    <p:extLst>
      <p:ext uri="{BB962C8B-B14F-4D97-AF65-F5344CB8AC3E}">
        <p14:creationId xmlns:p14="http://schemas.microsoft.com/office/powerpoint/2010/main" val="1263982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19</a:t>
            </a:fld>
            <a:endParaRPr lang="en-US"/>
          </a:p>
        </p:txBody>
      </p:sp>
    </p:spTree>
    <p:extLst>
      <p:ext uri="{BB962C8B-B14F-4D97-AF65-F5344CB8AC3E}">
        <p14:creationId xmlns:p14="http://schemas.microsoft.com/office/powerpoint/2010/main" val="523729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20</a:t>
            </a:fld>
            <a:endParaRPr lang="en-US"/>
          </a:p>
        </p:txBody>
      </p:sp>
    </p:spTree>
    <p:extLst>
      <p:ext uri="{BB962C8B-B14F-4D97-AF65-F5344CB8AC3E}">
        <p14:creationId xmlns:p14="http://schemas.microsoft.com/office/powerpoint/2010/main" val="3786991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latin typeface="Arial" panose="020B0604020202020204" pitchFamily="34" charset="0"/>
            </a:endParaRPr>
          </a:p>
        </p:txBody>
      </p:sp>
      <p:sp>
        <p:nvSpPr>
          <p:cNvPr id="76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E1530A6-F33C-4495-BD73-4CD44569BD03}" type="slidenum">
              <a:rPr lang="en-US" altLang="zh-CN" sz="1300" smtClean="0"/>
              <a:pPr>
                <a:spcBef>
                  <a:spcPct val="0"/>
                </a:spcBef>
              </a:pPr>
              <a:t>21</a:t>
            </a:fld>
            <a:endParaRPr lang="en-US" altLang="zh-CN" sz="1300"/>
          </a:p>
        </p:txBody>
      </p:sp>
    </p:spTree>
    <p:extLst>
      <p:ext uri="{BB962C8B-B14F-4D97-AF65-F5344CB8AC3E}">
        <p14:creationId xmlns:p14="http://schemas.microsoft.com/office/powerpoint/2010/main" val="3627575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dirty="0">
              <a:latin typeface="Arial" panose="020B0604020202020204" pitchFamily="34" charset="0"/>
            </a:endParaRPr>
          </a:p>
        </p:txBody>
      </p:sp>
      <p:sp>
        <p:nvSpPr>
          <p:cNvPr id="788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3A64B6E-8972-49B1-8294-E98BFE4AEC1B}" type="slidenum">
              <a:rPr lang="en-US" altLang="zh-CN" sz="1300" smtClean="0"/>
              <a:pPr>
                <a:spcBef>
                  <a:spcPct val="0"/>
                </a:spcBef>
              </a:pPr>
              <a:t>22</a:t>
            </a:fld>
            <a:endParaRPr lang="en-US" altLang="zh-CN" sz="1300"/>
          </a:p>
        </p:txBody>
      </p:sp>
    </p:spTree>
    <p:extLst>
      <p:ext uri="{BB962C8B-B14F-4D97-AF65-F5344CB8AC3E}">
        <p14:creationId xmlns:p14="http://schemas.microsoft.com/office/powerpoint/2010/main" val="4000734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latin typeface="Arial" panose="020B0604020202020204" pitchFamily="34" charset="0"/>
            </a:endParaRPr>
          </a:p>
        </p:txBody>
      </p:sp>
      <p:sp>
        <p:nvSpPr>
          <p:cNvPr id="788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3A64B6E-8972-49B1-8294-E98BFE4AEC1B}" type="slidenum">
              <a:rPr lang="en-US" altLang="zh-CN" sz="1300" smtClean="0"/>
              <a:pPr>
                <a:spcBef>
                  <a:spcPct val="0"/>
                </a:spcBef>
              </a:pPr>
              <a:t>23</a:t>
            </a:fld>
            <a:endParaRPr lang="en-US" altLang="zh-CN" sz="1300"/>
          </a:p>
        </p:txBody>
      </p:sp>
    </p:spTree>
    <p:extLst>
      <p:ext uri="{BB962C8B-B14F-4D97-AF65-F5344CB8AC3E}">
        <p14:creationId xmlns:p14="http://schemas.microsoft.com/office/powerpoint/2010/main" val="77970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a:t>
            </a:fld>
            <a:endParaRPr lang="en-US"/>
          </a:p>
        </p:txBody>
      </p:sp>
    </p:spTree>
    <p:extLst>
      <p:ext uri="{BB962C8B-B14F-4D97-AF65-F5344CB8AC3E}">
        <p14:creationId xmlns:p14="http://schemas.microsoft.com/office/powerpoint/2010/main" val="4265991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endParaRPr lang="zh-CN" altLang="en-US">
              <a:latin typeface="Arial" panose="020B0604020202020204" pitchFamily="34" charset="0"/>
            </a:endParaRPr>
          </a:p>
        </p:txBody>
      </p:sp>
      <p:sp>
        <p:nvSpPr>
          <p:cNvPr id="788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3A64B6E-8972-49B1-8294-E98BFE4AEC1B}" type="slidenum">
              <a:rPr lang="en-US" altLang="zh-CN" sz="1300" smtClean="0"/>
              <a:pPr>
                <a:spcBef>
                  <a:spcPct val="0"/>
                </a:spcBef>
              </a:pPr>
              <a:t>24</a:t>
            </a:fld>
            <a:endParaRPr lang="en-US" altLang="zh-CN" sz="1300"/>
          </a:p>
        </p:txBody>
      </p:sp>
    </p:spTree>
    <p:extLst>
      <p:ext uri="{BB962C8B-B14F-4D97-AF65-F5344CB8AC3E}">
        <p14:creationId xmlns:p14="http://schemas.microsoft.com/office/powerpoint/2010/main" val="1882508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Expedia data from: http://www.slideshare.net/jmusser/j-musser-apishotnotgluecon2012</a:t>
            </a:r>
          </a:p>
          <a:p>
            <a:r>
              <a:rPr lang="en-US" dirty="0" err="1"/>
              <a:t>Salesforce</a:t>
            </a:r>
            <a:r>
              <a:rPr lang="en-US" dirty="0"/>
              <a:t> data from: http://highscalability.com/blog/2013/9/23/salesforce-architecture-how-they-handle-13-billion-transacti.html</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25</a:t>
            </a:fld>
            <a:endParaRPr lang="en-US"/>
          </a:p>
        </p:txBody>
      </p:sp>
    </p:spTree>
    <p:extLst>
      <p:ext uri="{BB962C8B-B14F-4D97-AF65-F5344CB8AC3E}">
        <p14:creationId xmlns:p14="http://schemas.microsoft.com/office/powerpoint/2010/main" val="767930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Expedia data from: http://www.slideshare.net/jmusser/j-musser-apishotnotgluecon2012</a:t>
            </a:r>
          </a:p>
          <a:p>
            <a:r>
              <a:rPr lang="en-US" dirty="0" err="1"/>
              <a:t>Salesforce</a:t>
            </a:r>
            <a:r>
              <a:rPr lang="en-US" dirty="0"/>
              <a:t> data from: http://highscalability.com/blog/2013/9/23/salesforce-architecture-how-they-handle-13-billion-transacti.html</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26</a:t>
            </a:fld>
            <a:endParaRPr lang="en-US"/>
          </a:p>
        </p:txBody>
      </p:sp>
    </p:spTree>
    <p:extLst>
      <p:ext uri="{BB962C8B-B14F-4D97-AF65-F5344CB8AC3E}">
        <p14:creationId xmlns:p14="http://schemas.microsoft.com/office/powerpoint/2010/main" val="1471324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Expedia data from: http://www.slideshare.net/jmusser/j-musser-apishotnotgluecon2012</a:t>
            </a:r>
          </a:p>
          <a:p>
            <a:r>
              <a:rPr lang="en-US" dirty="0" err="1"/>
              <a:t>Salesforce</a:t>
            </a:r>
            <a:r>
              <a:rPr lang="en-US" dirty="0"/>
              <a:t> data from: http://highscalability.com/blog/2013/9/23/salesforce-architecture-how-they-handle-13-billion-transacti.html</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27</a:t>
            </a:fld>
            <a:endParaRPr lang="en-US"/>
          </a:p>
        </p:txBody>
      </p:sp>
    </p:spTree>
    <p:extLst>
      <p:ext uri="{BB962C8B-B14F-4D97-AF65-F5344CB8AC3E}">
        <p14:creationId xmlns:p14="http://schemas.microsoft.com/office/powerpoint/2010/main" val="2304371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Expedia data from: http://www.slideshare.net/jmusser/j-musser-apishotnotgluecon2012</a:t>
            </a:r>
          </a:p>
          <a:p>
            <a:r>
              <a:rPr lang="en-US" dirty="0" err="1"/>
              <a:t>Salesforce</a:t>
            </a:r>
            <a:r>
              <a:rPr lang="en-US" dirty="0"/>
              <a:t> data from: http://highscalability.com/blog/2013/9/23/salesforce-architecture-how-they-handle-13-billion-transacti.html</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28</a:t>
            </a:fld>
            <a:endParaRPr lang="en-US"/>
          </a:p>
        </p:txBody>
      </p:sp>
    </p:spTree>
    <p:extLst>
      <p:ext uri="{BB962C8B-B14F-4D97-AF65-F5344CB8AC3E}">
        <p14:creationId xmlns:p14="http://schemas.microsoft.com/office/powerpoint/2010/main" val="1184115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Expedia data from: http://www.slideshare.net/jmusser/j-musser-apishotnotgluecon2012</a:t>
            </a:r>
          </a:p>
          <a:p>
            <a:r>
              <a:rPr lang="en-US" dirty="0" err="1"/>
              <a:t>Salesforce</a:t>
            </a:r>
            <a:r>
              <a:rPr lang="en-US" dirty="0"/>
              <a:t> data from: http://highscalability.com/blog/2013/9/23/salesforce-architecture-how-they-handle-13-billion-transacti.html</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29</a:t>
            </a:fld>
            <a:endParaRPr lang="en-US"/>
          </a:p>
        </p:txBody>
      </p:sp>
    </p:spTree>
    <p:extLst>
      <p:ext uri="{BB962C8B-B14F-4D97-AF65-F5344CB8AC3E}">
        <p14:creationId xmlns:p14="http://schemas.microsoft.com/office/powerpoint/2010/main" val="248021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Expedia data from: http://www.slideshare.net/jmusser/j-musser-apishotnotgluecon2012</a:t>
            </a:r>
          </a:p>
          <a:p>
            <a:r>
              <a:rPr lang="en-US" dirty="0" err="1"/>
              <a:t>Salesforce</a:t>
            </a:r>
            <a:r>
              <a:rPr lang="en-US" dirty="0"/>
              <a:t> data from: http://highscalability.com/blog/2013/9/23/salesforce-architecture-how-they-handle-13-billion-transacti.html</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30</a:t>
            </a:fld>
            <a:endParaRPr lang="en-US"/>
          </a:p>
        </p:txBody>
      </p:sp>
    </p:spTree>
    <p:extLst>
      <p:ext uri="{BB962C8B-B14F-4D97-AF65-F5344CB8AC3E}">
        <p14:creationId xmlns:p14="http://schemas.microsoft.com/office/powerpoint/2010/main" val="666067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https://icsoc-laas.fr/keynotespeakers/</a:t>
            </a:r>
            <a:endParaRPr lang="zh-CN" altLang="en-US" dirty="0"/>
          </a:p>
        </p:txBody>
      </p:sp>
      <p:sp>
        <p:nvSpPr>
          <p:cNvPr id="4" name="灯片编号占位符 3"/>
          <p:cNvSpPr>
            <a:spLocks noGrp="1"/>
          </p:cNvSpPr>
          <p:nvPr>
            <p:ph type="sldNum" sz="quarter" idx="10"/>
          </p:nvPr>
        </p:nvSpPr>
        <p:spPr/>
        <p:txBody>
          <a:bodyPr/>
          <a:lstStyle/>
          <a:p>
            <a:fld id="{B2C9254F-D5CE-4C3B-9111-E52E3780135E}" type="slidenum">
              <a:rPr lang="zh-CN" altLang="en-US" smtClean="0"/>
              <a:t>31</a:t>
            </a:fld>
            <a:endParaRPr lang="zh-CN" altLang="en-US"/>
          </a:p>
        </p:txBody>
      </p:sp>
    </p:spTree>
    <p:extLst>
      <p:ext uri="{BB962C8B-B14F-4D97-AF65-F5344CB8AC3E}">
        <p14:creationId xmlns:p14="http://schemas.microsoft.com/office/powerpoint/2010/main" val="2464828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推荐：基于神经网络，协同过滤方法；</a:t>
            </a:r>
            <a:endParaRPr lang="en-US" altLang="zh-CN" dirty="0"/>
          </a:p>
          <a:p>
            <a:r>
              <a:rPr lang="en-US" altLang="zh-CN" dirty="0"/>
              <a:t>edge</a:t>
            </a:r>
            <a:r>
              <a:rPr lang="zh-CN" altLang="en-US" dirty="0"/>
              <a:t>：策略问题（决策，部署），减少开销，减小响应时间；</a:t>
            </a:r>
            <a:endParaRPr lang="en-US" altLang="zh-CN" dirty="0"/>
          </a:p>
          <a:p>
            <a:r>
              <a:rPr lang="en-US" altLang="zh-CN" dirty="0"/>
              <a:t>BC</a:t>
            </a:r>
            <a:r>
              <a:rPr lang="zh-CN" altLang="en-US" dirty="0"/>
              <a:t>：安全，提框架，智能合约交换资源</a:t>
            </a:r>
            <a:endParaRPr lang="en-US" altLang="zh-CN" dirty="0"/>
          </a:p>
          <a:p>
            <a:r>
              <a:rPr lang="zh-CN" altLang="en-US" dirty="0"/>
              <a:t>应用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2C9254F-D5CE-4C3B-9111-E52E3780135E}" type="slidenum">
              <a:rPr lang="zh-CN" altLang="en-US" smtClean="0"/>
              <a:t>32</a:t>
            </a:fld>
            <a:endParaRPr lang="zh-CN" altLang="en-US"/>
          </a:p>
        </p:txBody>
      </p:sp>
    </p:spTree>
    <p:extLst>
      <p:ext uri="{BB962C8B-B14F-4D97-AF65-F5344CB8AC3E}">
        <p14:creationId xmlns:p14="http://schemas.microsoft.com/office/powerpoint/2010/main" val="2144632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33</a:t>
            </a:fld>
            <a:endParaRPr lang="en-US"/>
          </a:p>
        </p:txBody>
      </p:sp>
    </p:spTree>
    <p:extLst>
      <p:ext uri="{BB962C8B-B14F-4D97-AF65-F5344CB8AC3E}">
        <p14:creationId xmlns:p14="http://schemas.microsoft.com/office/powerpoint/2010/main" val="208011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a:t>
            </a:fld>
            <a:endParaRPr lang="en-US"/>
          </a:p>
        </p:txBody>
      </p:sp>
    </p:spTree>
    <p:extLst>
      <p:ext uri="{BB962C8B-B14F-4D97-AF65-F5344CB8AC3E}">
        <p14:creationId xmlns:p14="http://schemas.microsoft.com/office/powerpoint/2010/main" val="907638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34</a:t>
            </a:fld>
            <a:endParaRPr lang="en-US"/>
          </a:p>
        </p:txBody>
      </p:sp>
    </p:spTree>
    <p:extLst>
      <p:ext uri="{BB962C8B-B14F-4D97-AF65-F5344CB8AC3E}">
        <p14:creationId xmlns:p14="http://schemas.microsoft.com/office/powerpoint/2010/main" val="3213818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35</a:t>
            </a:fld>
            <a:endParaRPr lang="en-US"/>
          </a:p>
        </p:txBody>
      </p:sp>
    </p:spTree>
    <p:extLst>
      <p:ext uri="{BB962C8B-B14F-4D97-AF65-F5344CB8AC3E}">
        <p14:creationId xmlns:p14="http://schemas.microsoft.com/office/powerpoint/2010/main" val="3955863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36</a:t>
            </a:fld>
            <a:endParaRPr lang="en-US"/>
          </a:p>
        </p:txBody>
      </p:sp>
    </p:spTree>
    <p:extLst>
      <p:ext uri="{BB962C8B-B14F-4D97-AF65-F5344CB8AC3E}">
        <p14:creationId xmlns:p14="http://schemas.microsoft.com/office/powerpoint/2010/main" val="3443262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37</a:t>
            </a:fld>
            <a:endParaRPr lang="en-US"/>
          </a:p>
        </p:txBody>
      </p:sp>
    </p:spTree>
    <p:extLst>
      <p:ext uri="{BB962C8B-B14F-4D97-AF65-F5344CB8AC3E}">
        <p14:creationId xmlns:p14="http://schemas.microsoft.com/office/powerpoint/2010/main" val="2238257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38</a:t>
            </a:fld>
            <a:endParaRPr lang="en-US"/>
          </a:p>
        </p:txBody>
      </p:sp>
    </p:spTree>
    <p:extLst>
      <p:ext uri="{BB962C8B-B14F-4D97-AF65-F5344CB8AC3E}">
        <p14:creationId xmlns:p14="http://schemas.microsoft.com/office/powerpoint/2010/main" val="1308588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39</a:t>
            </a:fld>
            <a:endParaRPr lang="en-US"/>
          </a:p>
        </p:txBody>
      </p:sp>
    </p:spTree>
    <p:extLst>
      <p:ext uri="{BB962C8B-B14F-4D97-AF65-F5344CB8AC3E}">
        <p14:creationId xmlns:p14="http://schemas.microsoft.com/office/powerpoint/2010/main" val="51702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40</a:t>
            </a:fld>
            <a:endParaRPr lang="en-US"/>
          </a:p>
        </p:txBody>
      </p:sp>
    </p:spTree>
    <p:extLst>
      <p:ext uri="{BB962C8B-B14F-4D97-AF65-F5344CB8AC3E}">
        <p14:creationId xmlns:p14="http://schemas.microsoft.com/office/powerpoint/2010/main" val="3479389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41</a:t>
            </a:fld>
            <a:endParaRPr lang="en-US"/>
          </a:p>
        </p:txBody>
      </p:sp>
    </p:spTree>
    <p:extLst>
      <p:ext uri="{BB962C8B-B14F-4D97-AF65-F5344CB8AC3E}">
        <p14:creationId xmlns:p14="http://schemas.microsoft.com/office/powerpoint/2010/main" val="1906118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42</a:t>
            </a:fld>
            <a:endParaRPr lang="en-US"/>
          </a:p>
        </p:txBody>
      </p:sp>
    </p:spTree>
    <p:extLst>
      <p:ext uri="{BB962C8B-B14F-4D97-AF65-F5344CB8AC3E}">
        <p14:creationId xmlns:p14="http://schemas.microsoft.com/office/powerpoint/2010/main" val="3752846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43</a:t>
            </a:fld>
            <a:endParaRPr lang="en-US"/>
          </a:p>
        </p:txBody>
      </p:sp>
    </p:spTree>
    <p:extLst>
      <p:ext uri="{BB962C8B-B14F-4D97-AF65-F5344CB8AC3E}">
        <p14:creationId xmlns:p14="http://schemas.microsoft.com/office/powerpoint/2010/main" val="583266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a:p>
        </p:txBody>
      </p:sp>
    </p:spTree>
    <p:extLst>
      <p:ext uri="{BB962C8B-B14F-4D97-AF65-F5344CB8AC3E}">
        <p14:creationId xmlns:p14="http://schemas.microsoft.com/office/powerpoint/2010/main" val="3909851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44</a:t>
            </a:fld>
            <a:endParaRPr lang="en-US"/>
          </a:p>
        </p:txBody>
      </p:sp>
    </p:spTree>
    <p:extLst>
      <p:ext uri="{BB962C8B-B14F-4D97-AF65-F5344CB8AC3E}">
        <p14:creationId xmlns:p14="http://schemas.microsoft.com/office/powerpoint/2010/main" val="1135816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a:p>
        </p:txBody>
      </p:sp>
    </p:spTree>
    <p:extLst>
      <p:ext uri="{BB962C8B-B14F-4D97-AF65-F5344CB8AC3E}">
        <p14:creationId xmlns:p14="http://schemas.microsoft.com/office/powerpoint/2010/main" val="1121069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Amazon</a:t>
            </a:r>
            <a:r>
              <a:rPr lang="zh-CN" altLang="en-US" dirty="0"/>
              <a:t>数据来源于：</a:t>
            </a:r>
            <a:r>
              <a:rPr lang="en-US" altLang="zh-CN" dirty="0"/>
              <a:t>http://venturebeat.com/2015/04/23/amazon-web-services-is-now-a-5b-business/</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a:p>
        </p:txBody>
      </p:sp>
    </p:spTree>
    <p:extLst>
      <p:ext uri="{BB962C8B-B14F-4D97-AF65-F5344CB8AC3E}">
        <p14:creationId xmlns:p14="http://schemas.microsoft.com/office/powerpoint/2010/main" val="3386885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Amazon</a:t>
            </a:r>
            <a:r>
              <a:rPr lang="zh-CN" altLang="en-US" dirty="0"/>
              <a:t>数据来源于：</a:t>
            </a:r>
            <a:r>
              <a:rPr lang="en-US" altLang="zh-CN" dirty="0"/>
              <a:t>http://venturebeat.com/2015/04/23/amazon-web-services-is-now-a-5b-business/</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a:p>
        </p:txBody>
      </p:sp>
    </p:spTree>
    <p:extLst>
      <p:ext uri="{BB962C8B-B14F-4D97-AF65-F5344CB8AC3E}">
        <p14:creationId xmlns:p14="http://schemas.microsoft.com/office/powerpoint/2010/main" val="2295848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12</a:t>
            </a:fld>
            <a:endParaRPr lang="en-US"/>
          </a:p>
        </p:txBody>
      </p:sp>
    </p:spTree>
    <p:extLst>
      <p:ext uri="{BB962C8B-B14F-4D97-AF65-F5344CB8AC3E}">
        <p14:creationId xmlns:p14="http://schemas.microsoft.com/office/powerpoint/2010/main" val="4035434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spcBef>
                <a:spcPct val="0"/>
              </a:spcBef>
            </a:pPr>
            <a:r>
              <a:rPr lang="zh-CN" altLang="en-US">
                <a:latin typeface="Arial" panose="020B0604020202020204" pitchFamily="34" charset="0"/>
              </a:rPr>
              <a:t>务计算囊括了一系列的技术集合，用于指导以面向服务的架构为设计原则的应用系统开发方式。服务资源层主要为计算资源的服务化开发和封装提供基础的标准和技术支持；服务汇聚层主要为不同服务之间的协同、集成和组合提供基础的标准和技术支持，从而将服务资源层的基础服务汇聚融合成具有复杂流程的大粒度服务；服务应用层主要为服务资源层和服务汇聚层所形成的不同粒度的标准化服务的使用提供基础的技术和方法支持；服务系统层则是包含服务系统工程、面向服务的体系结构、企业服务总线等技术在内的、用于指导面向服务的软件系统的设计、开发、运行和管理的一组标准、技术和方法。</a:t>
            </a:r>
            <a:endParaRPr lang="en-US" altLang="zh-CN">
              <a:latin typeface="Arial" panose="020B0604020202020204" pitchFamily="34" charset="0"/>
            </a:endParaRPr>
          </a:p>
          <a:p>
            <a:pPr eaLnBrk="1" hangingPunct="1">
              <a:spcBef>
                <a:spcPct val="0"/>
              </a:spcBef>
            </a:pPr>
            <a:endParaRPr lang="en-US" altLang="zh-CN">
              <a:latin typeface="Arial" panose="020B0604020202020204" pitchFamily="34" charset="0"/>
            </a:endParaRPr>
          </a:p>
          <a:p>
            <a:pPr eaLnBrk="1" hangingPunct="1">
              <a:spcBef>
                <a:spcPct val="0"/>
              </a:spcBef>
            </a:pPr>
            <a:r>
              <a:rPr lang="en-US" altLang="zh-CN">
                <a:latin typeface="Arial" panose="020B0604020202020204" pitchFamily="34" charset="0"/>
              </a:rPr>
              <a:t>Web </a:t>
            </a:r>
            <a:r>
              <a:rPr lang="zh-CN" altLang="en-US">
                <a:latin typeface="Arial" panose="020B0604020202020204" pitchFamily="34" charset="0"/>
              </a:rPr>
              <a:t>服务发现问题在面向服务的计算的技术体系中起着承上启下的作用，一方面，资源层的细粒度服务和汇聚层的大粒度服务为服务发现提供了基础的目标资源，不同粒度的服务描述模型也对服务发现提出了不同粒度和层次的匹配标准、方法的要求；另一方面，在动态、异构和多样化的服务环境中，发现合适的服务是实现服务组合和业务集成的重要前提。</a:t>
            </a:r>
          </a:p>
          <a:p>
            <a:pPr eaLnBrk="1" hangingPunct="1">
              <a:spcBef>
                <a:spcPct val="0"/>
              </a:spcBef>
            </a:pPr>
            <a:endParaRPr lang="zh-CN" altLang="en-US">
              <a:latin typeface="Arial" panose="020B0604020202020204" pitchFamily="34" charset="0"/>
            </a:endParaRPr>
          </a:p>
        </p:txBody>
      </p:sp>
      <p:sp>
        <p:nvSpPr>
          <p:cNvPr id="66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F0C4962-CBAA-4483-90BD-4E07F172B323}" type="slidenum">
              <a:rPr lang="en-US" altLang="zh-CN" sz="1300" smtClean="0">
                <a:latin typeface="Calibri" panose="020F0502020204030204" pitchFamily="34" charset="0"/>
              </a:rPr>
              <a:pPr>
                <a:spcBef>
                  <a:spcPct val="0"/>
                </a:spcBef>
              </a:pPr>
              <a:t>13</a:t>
            </a:fld>
            <a:endParaRPr lang="en-US" altLang="zh-CN" sz="1300">
              <a:latin typeface="Calibri" panose="020F0502020204030204" pitchFamily="34" charset="0"/>
            </a:endParaRPr>
          </a:p>
        </p:txBody>
      </p:sp>
    </p:spTree>
    <p:extLst>
      <p:ext uri="{BB962C8B-B14F-4D97-AF65-F5344CB8AC3E}">
        <p14:creationId xmlns:p14="http://schemas.microsoft.com/office/powerpoint/2010/main" val="1065982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7"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8"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10"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8"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10"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5"/>
            <a:ext cx="8686800" cy="394980"/>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p:txBody>
          <a:body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3163824" y="1371600"/>
            <a:ext cx="5687845" cy="3086100"/>
          </a:xfr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800"/>
            </a:lvl1pPr>
          </a:lstStyle>
          <a:p>
            <a:pPr lvl="0"/>
            <a:r>
              <a:rPr lang="en-US" dirty="0"/>
              <a:t>Content heading</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4080510"/>
            <a:ext cx="8503920" cy="394980"/>
          </a:xfr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9184" y="4491990"/>
            <a:ext cx="8503920" cy="548640"/>
          </a:xfr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3943351"/>
            <a:ext cx="8503920" cy="225703"/>
          </a:xfrm>
        </p:spPr>
        <p:txBody>
          <a:bodyPr/>
          <a:lstStyle>
            <a:lvl1pPr>
              <a:defRPr sz="16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p>
            <a:fld id="{92EDDE8C-FCD3-47EF-B8D4-5308179AEE2C}"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118255"/>
          </a:xfrm>
        </p:spPr>
        <p:txBody>
          <a:bodyPr/>
          <a:lstStyle>
            <a:lvl1pPr algn="l">
              <a:defRPr sz="4000" b="0" cap="all">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atin typeface="Arial" pitchFamily="34" charset="0"/>
                <a:cs typeface="Arial"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lvl1pPr>
          </a:lstStyle>
          <a:p>
            <a:fld id="{C56F6E69-880F-4956-8549-CB4C2ABA6493}"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130552"/>
            <a:ext cx="8558784" cy="630936"/>
          </a:xfrm>
        </p:spPr>
        <p:txBody>
          <a:bodyPr anchor="b" anchorCtr="0"/>
          <a:lstStyle>
            <a:lvl1pPr>
              <a:defRPr sz="4800">
                <a:solidFill>
                  <a:srgbClr val="00B0DA"/>
                </a:solidFill>
              </a:defRPr>
            </a:lvl1pPr>
          </a:lstStyle>
          <a:p>
            <a:r>
              <a:rPr lang="en-US" dirty="0"/>
              <a:t>IBM Presentation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370410"/>
            <a:ext cx="4151312"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6" y="1370410"/>
            <a:ext cx="4151313"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p:txBody>
          <a:bodyPr/>
          <a:lstStyle>
            <a:lvl1pPr>
              <a:defRPr/>
            </a:lvl1pPr>
          </a:lstStyle>
          <a:p>
            <a:fld id="{243B09B9-FE11-485D-B193-4DE649C9C9A3}" type="slidenum">
              <a:rPr lang="en-US"/>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9498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p:txBody>
          <a:bodyPr/>
          <a:lstStyle>
            <a:lvl1pPr>
              <a:defRPr/>
            </a:lvl1pPr>
          </a:lstStyle>
          <a:p>
            <a:fld id="{DA39A948-DEA7-4EFA-9130-61B45069BCE3}" type="slidenum">
              <a:rPr lang="en-US"/>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26F9A1-9B46-4608-B497-7E101192DDCD}" type="slidenum">
              <a:rPr lang="en-US"/>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61159"/>
            <a:ext cx="3008313" cy="559127"/>
          </a:xfrm>
        </p:spPr>
        <p:txBody>
          <a:bodyPr anchor="b"/>
          <a:lstStyle>
            <a:lvl1pPr algn="l">
              <a:defRPr sz="2000" b="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a:lvl1pPr>
          </a:lstStyle>
          <a:p>
            <a:fld id="{6F2D88F4-1BBD-4436-A230-2453F5FE0D1D}" type="slidenum">
              <a:rPr lang="en-US"/>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413219"/>
            <a:ext cx="5486400" cy="394980"/>
          </a:xfr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a:latin typeface="Arial" pitchFamily="34" charset="0"/>
                <a:cs typeface="Arial" pitchFamily="34" charset="0"/>
              </a:defRPr>
            </a:lvl1pPr>
          </a:lstStyle>
          <a:p>
            <a:fld id="{24BC8B11-60A6-4B69-B419-B94172AA6415}"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a:lvl1pPr>
          </a:lstStyle>
          <a:p>
            <a:fld id="{42D62209-4EDF-4572-8BE8-285CD08041F0}" type="slidenum">
              <a:rPr lang="en-US"/>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32635" y="219075"/>
            <a:ext cx="782778" cy="3893344"/>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28613" y="219075"/>
            <a:ext cx="6362700" cy="38933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a:lvl1pPr>
          </a:lstStyle>
          <a:p>
            <a:fld id="{01724DF2-28ED-446F-A429-CB9011BDF207}"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8CC63F"/>
                </a:solidFill>
              </a:defRPr>
            </a:lvl1pPr>
          </a:lstStyle>
          <a:p>
            <a:r>
              <a:rPr lang="en-US" dirty="0"/>
              <a:t>IBM Presentation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00A6A0"/>
                </a:solidFill>
              </a:defRPr>
            </a:lvl1pPr>
          </a:lstStyle>
          <a:p>
            <a:r>
              <a:rPr lang="en-US" dirty="0"/>
              <a:t>IBM Presentation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FDB813"/>
                </a:solidFill>
              </a:defRPr>
            </a:lvl1pPr>
          </a:lstStyle>
          <a:p>
            <a:r>
              <a:rPr lang="en-US" dirty="0"/>
              <a:t>IBM Presentation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F19027"/>
                </a:solidFill>
              </a:defRPr>
            </a:lvl1pPr>
          </a:lstStyle>
          <a:p>
            <a:r>
              <a:rPr lang="en-US" dirty="0"/>
              <a:t>IBM Presentation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F04E37"/>
                </a:solidFill>
              </a:defRPr>
            </a:lvl1pPr>
          </a:lstStyle>
          <a:p>
            <a:r>
              <a:rPr lang="en-US" dirty="0"/>
              <a:t>IBM Presentation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sp>
        <p:nvSpPr>
          <p:cNvPr id="17"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8"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9" name="Title 8"/>
          <p:cNvSpPr>
            <a:spLocks noGrp="1"/>
          </p:cNvSpPr>
          <p:nvPr>
            <p:ph type="title" hasCustomPrompt="1"/>
          </p:nvPr>
        </p:nvSpPr>
        <p:spPr>
          <a:xfrm>
            <a:off x="338328" y="2084380"/>
            <a:ext cx="8558784" cy="677108"/>
          </a:xfrm>
        </p:spPr>
        <p:txBody>
          <a:bodyPr anchor="b" anchorCtr="0"/>
          <a:lstStyle>
            <a:lvl1pPr>
              <a:defRPr sz="4800">
                <a:solidFill>
                  <a:srgbClr val="AB1A86"/>
                </a:solidFill>
              </a:defRPr>
            </a:lvl1pPr>
          </a:lstStyle>
          <a:p>
            <a:r>
              <a:rPr lang="en-US" dirty="0"/>
              <a:t>IBM Presentation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10" name="Picture 6" descr="faded-logo-wallpaper"/>
          <p:cNvPicPr>
            <a:picLocks noChangeAspect="1" noChangeArrowheads="1"/>
          </p:cNvPicPr>
          <p:nvPr userDrawn="1"/>
        </p:nvPicPr>
        <p:blipFill>
          <a:blip r:embed="rId2" cstate="print"/>
          <a:srcRect/>
          <a:stretch>
            <a:fillRect/>
          </a:stretch>
        </p:blipFill>
        <p:spPr bwMode="auto">
          <a:xfrm>
            <a:off x="0" y="0"/>
            <a:ext cx="9202738" cy="4217988"/>
          </a:xfrm>
          <a:prstGeom prst="rect">
            <a:avLst/>
          </a:prstGeom>
          <a:noFill/>
          <a:ln w="9525">
            <a:noFill/>
            <a:miter lim="800000"/>
            <a:headEnd/>
            <a:tailEnd/>
          </a:ln>
        </p:spPr>
      </p:pic>
      <p:sp>
        <p:nvSpPr>
          <p:cNvPr id="11"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2"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328614" y="1370410"/>
            <a:ext cx="8455025" cy="27420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328613" y="219076"/>
            <a:ext cx="8686800"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67636" name="Rectangle 52"/>
          <p:cNvSpPr>
            <a:spLocks noGrp="1" noChangeArrowheads="1"/>
          </p:cNvSpPr>
          <p:nvPr>
            <p:ph type="sldNum" sz="quarter" idx="4"/>
          </p:nvPr>
        </p:nvSpPr>
        <p:spPr bwMode="auto">
          <a:xfrm>
            <a:off x="328614" y="4893469"/>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a:solidFill>
                  <a:srgbClr val="7F7F7F"/>
                </a:solidFill>
                <a:latin typeface="Arial" pitchFamily="34" charset="0"/>
                <a:cs typeface="Arial" pitchFamily="34" charset="0"/>
              </a:defRPr>
            </a:lvl1pPr>
          </a:lstStyle>
          <a:p>
            <a:fld id="{92EDDE8C-FCD3-47EF-B8D4-5308179AEE2C}" type="slidenum">
              <a:rPr lang="en-US" smtClean="0"/>
              <a:pPr/>
              <a:t>‹#›</a:t>
            </a:fld>
            <a:endParaRPr lang="en-US" dirty="0"/>
          </a:p>
        </p:txBody>
      </p:sp>
      <p:pic>
        <p:nvPicPr>
          <p:cNvPr id="6" name="Picture 53" descr="IBM-logo-50-black"/>
          <p:cNvPicPr>
            <a:picLocks noChangeAspect="1" noChangeArrowheads="1"/>
          </p:cNvPicPr>
          <p:nvPr userDrawn="1"/>
        </p:nvPicPr>
        <p:blipFill>
          <a:blip r:embed="rId28" cstate="print"/>
          <a:srcRect/>
          <a:stretch>
            <a:fillRect/>
          </a:stretch>
        </p:blipFill>
        <p:spPr bwMode="auto">
          <a:xfrm>
            <a:off x="8831263" y="4552950"/>
            <a:ext cx="160337" cy="4318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6" r:id="rId1"/>
    <p:sldLayoutId id="2147483653" r:id="rId2"/>
    <p:sldLayoutId id="2147483676" r:id="rId3"/>
    <p:sldLayoutId id="2147483677" r:id="rId4"/>
    <p:sldLayoutId id="2147483678" r:id="rId5"/>
    <p:sldLayoutId id="2147483679" r:id="rId6"/>
    <p:sldLayoutId id="2147483680" r:id="rId7"/>
    <p:sldLayoutId id="2147483681" r:id="rId8"/>
    <p:sldLayoutId id="2147483695" r:id="rId9"/>
    <p:sldLayoutId id="2147483696" r:id="rId10"/>
    <p:sldLayoutId id="2147483694" r:id="rId11"/>
    <p:sldLayoutId id="2147483686" r:id="rId12"/>
    <p:sldLayoutId id="2147483683" r:id="rId13"/>
    <p:sldLayoutId id="2147483684" r:id="rId14"/>
    <p:sldLayoutId id="2147483685" r:id="rId15"/>
    <p:sldLayoutId id="2147483693" r:id="rId16"/>
    <p:sldLayoutId id="2147483690" r:id="rId17"/>
    <p:sldLayoutId id="2147483691"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6.png"/><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7.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s://conferences.computer.org/icws/202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icsoc2021.josueonline.com/program.php#p1"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6F74B4-F1D8-0D4C-AB5C-4F0E6297E8BF}"/>
              </a:ext>
            </a:extLst>
          </p:cNvPr>
          <p:cNvSpPr>
            <a:spLocks noGrp="1"/>
          </p:cNvSpPr>
          <p:nvPr>
            <p:ph type="title"/>
          </p:nvPr>
        </p:nvSpPr>
        <p:spPr>
          <a:xfrm>
            <a:off x="338328" y="2096691"/>
            <a:ext cx="8558784" cy="664797"/>
          </a:xfrm>
        </p:spPr>
        <p:txBody>
          <a:bodyPr/>
          <a:lstStyle/>
          <a:p>
            <a:r>
              <a:rPr kumimoji="1" lang="zh-CN" altLang="en-US" dirty="0"/>
              <a:t>前沿信息技术专题</a:t>
            </a:r>
          </a:p>
        </p:txBody>
      </p:sp>
    </p:spTree>
    <p:extLst>
      <p:ext uri="{BB962C8B-B14F-4D97-AF65-F5344CB8AC3E}">
        <p14:creationId xmlns:p14="http://schemas.microsoft.com/office/powerpoint/2010/main" val="478578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zh-CN" altLang="en-US" b="1" dirty="0">
                <a:solidFill>
                  <a:schemeClr val="accent2"/>
                </a:solidFill>
                <a:latin typeface="Times New Roman" panose="02020603050405020304" pitchFamily="18" charset="0"/>
                <a:ea typeface="宋体" panose="02010600030101010101" pitchFamily="2" charset="-122"/>
              </a:rPr>
              <a:t>服务计算简史</a:t>
            </a:r>
            <a:endParaRPr lang="zh-CN" altLang="en-US" b="1" dirty="0">
              <a:solidFill>
                <a:schemeClr val="accent2"/>
              </a:solidFill>
              <a:effectLst/>
              <a:latin typeface="Times New Roman" panose="02020603050405020304" pitchFamily="18" charset="0"/>
              <a:ea typeface="宋体" panose="02010600030101010101" pitchFamily="2" charset="-122"/>
            </a:endParaRPr>
          </a:p>
        </p:txBody>
      </p:sp>
      <p:graphicFrame>
        <p:nvGraphicFramePr>
          <p:cNvPr id="51313" name="Object 113"/>
          <p:cNvGraphicFramePr>
            <a:graphicFrameLocks noGrp="1" noChangeAspect="1"/>
          </p:cNvGraphicFramePr>
          <p:nvPr>
            <p:ph sz="half" idx="1"/>
          </p:nvPr>
        </p:nvGraphicFramePr>
        <p:xfrm>
          <a:off x="3680223" y="3925491"/>
          <a:ext cx="1134665" cy="828675"/>
        </p:xfrm>
        <a:graphic>
          <a:graphicData uri="http://schemas.openxmlformats.org/presentationml/2006/ole">
            <mc:AlternateContent xmlns:mc="http://schemas.openxmlformats.org/markup-compatibility/2006">
              <mc:Choice xmlns:v="urn:schemas-microsoft-com:vml" Requires="v">
                <p:oleObj spid="_x0000_s1110" name="Image" r:id="rId3" imgW="3104762" imgH="2266667" progId="Photoshop.Image.6">
                  <p:embed/>
                </p:oleObj>
              </mc:Choice>
              <mc:Fallback>
                <p:oleObj name="Image" r:id="rId3" imgW="3104762" imgH="2266667" progId="Photoshop.Image.6">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223" y="3925491"/>
                        <a:ext cx="113466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Line 12"/>
          <p:cNvSpPr>
            <a:spLocks noChangeShapeType="1"/>
          </p:cNvSpPr>
          <p:nvPr/>
        </p:nvSpPr>
        <p:spPr bwMode="auto">
          <a:xfrm flipH="1">
            <a:off x="1888331" y="721519"/>
            <a:ext cx="0" cy="21002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sz="1500"/>
          </a:p>
        </p:txBody>
      </p:sp>
      <p:sp>
        <p:nvSpPr>
          <p:cNvPr id="1030" name="Line 13"/>
          <p:cNvSpPr>
            <a:spLocks noChangeShapeType="1"/>
          </p:cNvSpPr>
          <p:nvPr/>
        </p:nvSpPr>
        <p:spPr bwMode="auto">
          <a:xfrm>
            <a:off x="1759744" y="2721769"/>
            <a:ext cx="567332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1500"/>
          </a:p>
        </p:txBody>
      </p:sp>
      <p:sp>
        <p:nvSpPr>
          <p:cNvPr id="1031" name="Text Box 14"/>
          <p:cNvSpPr txBox="1">
            <a:spLocks noChangeArrowheads="1"/>
          </p:cNvSpPr>
          <p:nvPr/>
        </p:nvSpPr>
        <p:spPr bwMode="auto">
          <a:xfrm>
            <a:off x="6460332" y="2780110"/>
            <a:ext cx="1278731"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zh-CN" altLang="en-US" sz="1200">
                <a:solidFill>
                  <a:srgbClr val="A52005"/>
                </a:solidFill>
              </a:rPr>
              <a:t>时间轴</a:t>
            </a:r>
          </a:p>
        </p:txBody>
      </p:sp>
      <p:sp>
        <p:nvSpPr>
          <p:cNvPr id="1032" name="Text Box 53"/>
          <p:cNvSpPr txBox="1">
            <a:spLocks noChangeArrowheads="1"/>
          </p:cNvSpPr>
          <p:nvPr/>
        </p:nvSpPr>
        <p:spPr bwMode="auto">
          <a:xfrm>
            <a:off x="1538287" y="2771775"/>
            <a:ext cx="700088"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2000</a:t>
            </a:r>
          </a:p>
        </p:txBody>
      </p:sp>
      <p:grpSp>
        <p:nvGrpSpPr>
          <p:cNvPr id="1033" name="Group 62"/>
          <p:cNvGrpSpPr>
            <a:grpSpLocks/>
          </p:cNvGrpSpPr>
          <p:nvPr/>
        </p:nvGrpSpPr>
        <p:grpSpPr bwMode="auto">
          <a:xfrm>
            <a:off x="2010966" y="2697961"/>
            <a:ext cx="700088" cy="333375"/>
            <a:chOff x="961" y="3346"/>
            <a:chExt cx="588" cy="280"/>
          </a:xfrm>
        </p:grpSpPr>
        <p:sp>
          <p:nvSpPr>
            <p:cNvPr id="1072" name="Text Box 59"/>
            <p:cNvSpPr txBox="1">
              <a:spLocks noChangeArrowheads="1"/>
            </p:cNvSpPr>
            <p:nvPr/>
          </p:nvSpPr>
          <p:spPr bwMode="auto">
            <a:xfrm>
              <a:off x="961" y="3409"/>
              <a:ext cx="58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2002</a:t>
              </a:r>
            </a:p>
          </p:txBody>
        </p:sp>
        <p:sp>
          <p:nvSpPr>
            <p:cNvPr id="1073" name="Line 61"/>
            <p:cNvSpPr>
              <a:spLocks noChangeShapeType="1"/>
            </p:cNvSpPr>
            <p:nvPr/>
          </p:nvSpPr>
          <p:spPr bwMode="auto">
            <a:xfrm>
              <a:off x="1272" y="3346"/>
              <a:ext cx="0" cy="45"/>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500"/>
            </a:p>
          </p:txBody>
        </p:sp>
      </p:grpSp>
      <p:grpSp>
        <p:nvGrpSpPr>
          <p:cNvPr id="1034" name="Group 64"/>
          <p:cNvGrpSpPr>
            <a:grpSpLocks/>
          </p:cNvGrpSpPr>
          <p:nvPr/>
        </p:nvGrpSpPr>
        <p:grpSpPr bwMode="auto">
          <a:xfrm>
            <a:off x="2526506" y="2699152"/>
            <a:ext cx="700088" cy="333375"/>
            <a:chOff x="961" y="3346"/>
            <a:chExt cx="588" cy="280"/>
          </a:xfrm>
        </p:grpSpPr>
        <p:sp>
          <p:nvSpPr>
            <p:cNvPr id="1070" name="Text Box 65"/>
            <p:cNvSpPr txBox="1">
              <a:spLocks noChangeArrowheads="1"/>
            </p:cNvSpPr>
            <p:nvPr/>
          </p:nvSpPr>
          <p:spPr bwMode="auto">
            <a:xfrm>
              <a:off x="961" y="3409"/>
              <a:ext cx="58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2004</a:t>
              </a:r>
            </a:p>
          </p:txBody>
        </p:sp>
        <p:sp>
          <p:nvSpPr>
            <p:cNvPr id="1071" name="Line 66"/>
            <p:cNvSpPr>
              <a:spLocks noChangeShapeType="1"/>
            </p:cNvSpPr>
            <p:nvPr/>
          </p:nvSpPr>
          <p:spPr bwMode="auto">
            <a:xfrm>
              <a:off x="1272" y="3346"/>
              <a:ext cx="0" cy="45"/>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500"/>
            </a:p>
          </p:txBody>
        </p:sp>
      </p:grpSp>
      <p:grpSp>
        <p:nvGrpSpPr>
          <p:cNvPr id="1035" name="Group 67"/>
          <p:cNvGrpSpPr>
            <a:grpSpLocks/>
          </p:cNvGrpSpPr>
          <p:nvPr/>
        </p:nvGrpSpPr>
        <p:grpSpPr bwMode="auto">
          <a:xfrm>
            <a:off x="3042047" y="2700342"/>
            <a:ext cx="700088" cy="333375"/>
            <a:chOff x="961" y="3346"/>
            <a:chExt cx="588" cy="280"/>
          </a:xfrm>
        </p:grpSpPr>
        <p:sp>
          <p:nvSpPr>
            <p:cNvPr id="1068" name="Text Box 68"/>
            <p:cNvSpPr txBox="1">
              <a:spLocks noChangeArrowheads="1"/>
            </p:cNvSpPr>
            <p:nvPr/>
          </p:nvSpPr>
          <p:spPr bwMode="auto">
            <a:xfrm>
              <a:off x="961" y="3409"/>
              <a:ext cx="58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2006</a:t>
              </a:r>
            </a:p>
          </p:txBody>
        </p:sp>
        <p:sp>
          <p:nvSpPr>
            <p:cNvPr id="1069" name="Line 69"/>
            <p:cNvSpPr>
              <a:spLocks noChangeShapeType="1"/>
            </p:cNvSpPr>
            <p:nvPr/>
          </p:nvSpPr>
          <p:spPr bwMode="auto">
            <a:xfrm>
              <a:off x="1272" y="3346"/>
              <a:ext cx="0" cy="45"/>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500"/>
            </a:p>
          </p:txBody>
        </p:sp>
      </p:grpSp>
      <p:grpSp>
        <p:nvGrpSpPr>
          <p:cNvPr id="1036" name="Group 70"/>
          <p:cNvGrpSpPr>
            <a:grpSpLocks/>
          </p:cNvGrpSpPr>
          <p:nvPr/>
        </p:nvGrpSpPr>
        <p:grpSpPr bwMode="auto">
          <a:xfrm>
            <a:off x="3559969" y="2699152"/>
            <a:ext cx="700088" cy="333375"/>
            <a:chOff x="961" y="3346"/>
            <a:chExt cx="588" cy="280"/>
          </a:xfrm>
        </p:grpSpPr>
        <p:sp>
          <p:nvSpPr>
            <p:cNvPr id="1066" name="Text Box 71"/>
            <p:cNvSpPr txBox="1">
              <a:spLocks noChangeArrowheads="1"/>
            </p:cNvSpPr>
            <p:nvPr/>
          </p:nvSpPr>
          <p:spPr bwMode="auto">
            <a:xfrm>
              <a:off x="961" y="3409"/>
              <a:ext cx="58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2008</a:t>
              </a:r>
            </a:p>
          </p:txBody>
        </p:sp>
        <p:sp>
          <p:nvSpPr>
            <p:cNvPr id="1067" name="Line 72"/>
            <p:cNvSpPr>
              <a:spLocks noChangeShapeType="1"/>
            </p:cNvSpPr>
            <p:nvPr/>
          </p:nvSpPr>
          <p:spPr bwMode="auto">
            <a:xfrm>
              <a:off x="1272" y="3346"/>
              <a:ext cx="0" cy="45"/>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500"/>
            </a:p>
          </p:txBody>
        </p:sp>
      </p:grpSp>
      <p:grpSp>
        <p:nvGrpSpPr>
          <p:cNvPr id="1037" name="Group 73"/>
          <p:cNvGrpSpPr>
            <a:grpSpLocks/>
          </p:cNvGrpSpPr>
          <p:nvPr/>
        </p:nvGrpSpPr>
        <p:grpSpPr bwMode="auto">
          <a:xfrm>
            <a:off x="4075510" y="2700342"/>
            <a:ext cx="700088" cy="333375"/>
            <a:chOff x="961" y="3346"/>
            <a:chExt cx="588" cy="280"/>
          </a:xfrm>
        </p:grpSpPr>
        <p:sp>
          <p:nvSpPr>
            <p:cNvPr id="1064" name="Text Box 74"/>
            <p:cNvSpPr txBox="1">
              <a:spLocks noChangeArrowheads="1"/>
            </p:cNvSpPr>
            <p:nvPr/>
          </p:nvSpPr>
          <p:spPr bwMode="auto">
            <a:xfrm>
              <a:off x="961" y="3409"/>
              <a:ext cx="58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2010</a:t>
              </a:r>
            </a:p>
          </p:txBody>
        </p:sp>
        <p:sp>
          <p:nvSpPr>
            <p:cNvPr id="1065" name="Line 75"/>
            <p:cNvSpPr>
              <a:spLocks noChangeShapeType="1"/>
            </p:cNvSpPr>
            <p:nvPr/>
          </p:nvSpPr>
          <p:spPr bwMode="auto">
            <a:xfrm>
              <a:off x="1272" y="3346"/>
              <a:ext cx="0" cy="45"/>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500"/>
            </a:p>
          </p:txBody>
        </p:sp>
      </p:grpSp>
      <p:grpSp>
        <p:nvGrpSpPr>
          <p:cNvPr id="1038" name="Group 76"/>
          <p:cNvGrpSpPr>
            <a:grpSpLocks/>
          </p:cNvGrpSpPr>
          <p:nvPr/>
        </p:nvGrpSpPr>
        <p:grpSpPr bwMode="auto">
          <a:xfrm>
            <a:off x="4591050" y="2701533"/>
            <a:ext cx="700088" cy="333375"/>
            <a:chOff x="961" y="3346"/>
            <a:chExt cx="588" cy="280"/>
          </a:xfrm>
        </p:grpSpPr>
        <p:sp>
          <p:nvSpPr>
            <p:cNvPr id="1062" name="Text Box 77"/>
            <p:cNvSpPr txBox="1">
              <a:spLocks noChangeArrowheads="1"/>
            </p:cNvSpPr>
            <p:nvPr/>
          </p:nvSpPr>
          <p:spPr bwMode="auto">
            <a:xfrm>
              <a:off x="961" y="3409"/>
              <a:ext cx="58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2012</a:t>
              </a:r>
            </a:p>
          </p:txBody>
        </p:sp>
        <p:sp>
          <p:nvSpPr>
            <p:cNvPr id="1063" name="Line 78"/>
            <p:cNvSpPr>
              <a:spLocks noChangeShapeType="1"/>
            </p:cNvSpPr>
            <p:nvPr/>
          </p:nvSpPr>
          <p:spPr bwMode="auto">
            <a:xfrm>
              <a:off x="1272" y="3346"/>
              <a:ext cx="0" cy="45"/>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500"/>
            </a:p>
          </p:txBody>
        </p:sp>
      </p:grpSp>
      <p:grpSp>
        <p:nvGrpSpPr>
          <p:cNvPr id="1039" name="Group 79"/>
          <p:cNvGrpSpPr>
            <a:grpSpLocks/>
          </p:cNvGrpSpPr>
          <p:nvPr/>
        </p:nvGrpSpPr>
        <p:grpSpPr bwMode="auto">
          <a:xfrm>
            <a:off x="5106591" y="2702723"/>
            <a:ext cx="700088" cy="333375"/>
            <a:chOff x="961" y="3346"/>
            <a:chExt cx="588" cy="280"/>
          </a:xfrm>
        </p:grpSpPr>
        <p:sp>
          <p:nvSpPr>
            <p:cNvPr id="1060" name="Text Box 80"/>
            <p:cNvSpPr txBox="1">
              <a:spLocks noChangeArrowheads="1"/>
            </p:cNvSpPr>
            <p:nvPr/>
          </p:nvSpPr>
          <p:spPr bwMode="auto">
            <a:xfrm>
              <a:off x="961" y="3409"/>
              <a:ext cx="58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2014</a:t>
              </a:r>
            </a:p>
          </p:txBody>
        </p:sp>
        <p:sp>
          <p:nvSpPr>
            <p:cNvPr id="1061" name="Line 81"/>
            <p:cNvSpPr>
              <a:spLocks noChangeShapeType="1"/>
            </p:cNvSpPr>
            <p:nvPr/>
          </p:nvSpPr>
          <p:spPr bwMode="auto">
            <a:xfrm>
              <a:off x="1272" y="3346"/>
              <a:ext cx="0" cy="45"/>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500"/>
            </a:p>
          </p:txBody>
        </p:sp>
      </p:grpSp>
      <p:sp>
        <p:nvSpPr>
          <p:cNvPr id="51286" name="Text Box 86"/>
          <p:cNvSpPr txBox="1">
            <a:spLocks noChangeArrowheads="1"/>
          </p:cNvSpPr>
          <p:nvPr/>
        </p:nvSpPr>
        <p:spPr bwMode="auto">
          <a:xfrm>
            <a:off x="2483644" y="1787129"/>
            <a:ext cx="1724025" cy="386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lgn="l">
              <a:lnSpc>
                <a:spcPct val="85000"/>
              </a:lnSpc>
              <a:spcBef>
                <a:spcPct val="0"/>
              </a:spcBef>
            </a:pPr>
            <a:r>
              <a:rPr lang="en-US" altLang="zh-CN" sz="750" u="sng">
                <a:solidFill>
                  <a:schemeClr val="accent2"/>
                </a:solidFill>
              </a:rPr>
              <a:t>2006.8</a:t>
            </a:r>
            <a:r>
              <a:rPr lang="zh-CN" altLang="en-US" sz="750" u="sng">
                <a:solidFill>
                  <a:schemeClr val="accent2"/>
                </a:solidFill>
              </a:rPr>
              <a:t>：</a:t>
            </a:r>
          </a:p>
          <a:p>
            <a:pPr algn="l">
              <a:lnSpc>
                <a:spcPct val="85000"/>
              </a:lnSpc>
              <a:spcBef>
                <a:spcPct val="0"/>
              </a:spcBef>
            </a:pPr>
            <a:r>
              <a:rPr lang="zh-CN" altLang="en-US" sz="750">
                <a:solidFill>
                  <a:srgbClr val="0000CC"/>
                </a:solidFill>
              </a:rPr>
              <a:t>谷歌首席执行官埃里克</a:t>
            </a:r>
            <a:r>
              <a:rPr lang="en-US" altLang="zh-CN" sz="750">
                <a:solidFill>
                  <a:srgbClr val="0000CC"/>
                </a:solidFill>
              </a:rPr>
              <a:t>·</a:t>
            </a:r>
            <a:r>
              <a:rPr lang="zh-CN" altLang="en-US" sz="750">
                <a:solidFill>
                  <a:srgbClr val="0000CC"/>
                </a:solidFill>
              </a:rPr>
              <a:t>施密特在搜索引擎大会首次提出“云计算”的概念。</a:t>
            </a:r>
          </a:p>
        </p:txBody>
      </p:sp>
      <p:sp>
        <p:nvSpPr>
          <p:cNvPr id="51297" name="Line 97"/>
          <p:cNvSpPr>
            <a:spLocks noChangeShapeType="1"/>
          </p:cNvSpPr>
          <p:nvPr/>
        </p:nvSpPr>
        <p:spPr bwMode="auto">
          <a:xfrm flipV="1">
            <a:off x="2857500" y="2490788"/>
            <a:ext cx="0" cy="219075"/>
          </a:xfrm>
          <a:prstGeom prst="line">
            <a:avLst/>
          </a:prstGeom>
          <a:noFill/>
          <a:ln w="9525">
            <a:solidFill>
              <a:srgbClr val="00008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1500"/>
          </a:p>
        </p:txBody>
      </p:sp>
      <p:sp>
        <p:nvSpPr>
          <p:cNvPr id="51298" name="Line 98"/>
          <p:cNvSpPr>
            <a:spLocks noChangeShapeType="1"/>
          </p:cNvSpPr>
          <p:nvPr/>
        </p:nvSpPr>
        <p:spPr bwMode="auto">
          <a:xfrm flipH="1" flipV="1">
            <a:off x="3606404" y="2168128"/>
            <a:ext cx="0" cy="547688"/>
          </a:xfrm>
          <a:prstGeom prst="line">
            <a:avLst/>
          </a:prstGeom>
          <a:noFill/>
          <a:ln w="9525">
            <a:solidFill>
              <a:srgbClr val="00008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1500"/>
          </a:p>
        </p:txBody>
      </p:sp>
      <p:sp>
        <p:nvSpPr>
          <p:cNvPr id="51302" name="Line 102"/>
          <p:cNvSpPr>
            <a:spLocks noChangeShapeType="1"/>
          </p:cNvSpPr>
          <p:nvPr/>
        </p:nvSpPr>
        <p:spPr bwMode="auto">
          <a:xfrm flipH="1" flipV="1">
            <a:off x="4150519" y="1674019"/>
            <a:ext cx="0" cy="1047750"/>
          </a:xfrm>
          <a:prstGeom prst="line">
            <a:avLst/>
          </a:prstGeom>
          <a:noFill/>
          <a:ln w="9525">
            <a:solidFill>
              <a:srgbClr val="00008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1500"/>
          </a:p>
        </p:txBody>
      </p:sp>
      <p:sp>
        <p:nvSpPr>
          <p:cNvPr id="51303" name="Text Box 103"/>
          <p:cNvSpPr txBox="1">
            <a:spLocks noChangeArrowheads="1"/>
          </p:cNvSpPr>
          <p:nvPr/>
        </p:nvSpPr>
        <p:spPr bwMode="auto">
          <a:xfrm>
            <a:off x="1869281" y="2226469"/>
            <a:ext cx="195738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lgn="l">
              <a:lnSpc>
                <a:spcPct val="85000"/>
              </a:lnSpc>
              <a:spcBef>
                <a:spcPct val="0"/>
              </a:spcBef>
            </a:pPr>
            <a:r>
              <a:rPr lang="en-US" altLang="zh-CN" sz="750" u="sng" dirty="0">
                <a:solidFill>
                  <a:schemeClr val="accent2"/>
                </a:solidFill>
              </a:rPr>
              <a:t>2003.11</a:t>
            </a:r>
            <a:r>
              <a:rPr lang="zh-CN" altLang="en-US" sz="750" u="sng" dirty="0">
                <a:solidFill>
                  <a:schemeClr val="accent2"/>
                </a:solidFill>
              </a:rPr>
              <a:t>：</a:t>
            </a:r>
          </a:p>
          <a:p>
            <a:pPr algn="l">
              <a:lnSpc>
                <a:spcPct val="85000"/>
              </a:lnSpc>
              <a:spcBef>
                <a:spcPct val="0"/>
              </a:spcBef>
            </a:pPr>
            <a:r>
              <a:rPr lang="en-US" altLang="zh-CN" sz="750" dirty="0">
                <a:solidFill>
                  <a:srgbClr val="0000CC"/>
                </a:solidFill>
              </a:rPr>
              <a:t>IEEE“</a:t>
            </a:r>
            <a:r>
              <a:rPr lang="zh-CN" altLang="en-US" sz="750" dirty="0">
                <a:solidFill>
                  <a:srgbClr val="0000CC"/>
                </a:solidFill>
              </a:rPr>
              <a:t>服务计算”技术执行委员会成立 。</a:t>
            </a:r>
          </a:p>
        </p:txBody>
      </p:sp>
      <p:sp>
        <p:nvSpPr>
          <p:cNvPr id="51304" name="Text Box 104"/>
          <p:cNvSpPr txBox="1">
            <a:spLocks noChangeArrowheads="1"/>
          </p:cNvSpPr>
          <p:nvPr/>
        </p:nvSpPr>
        <p:spPr bwMode="auto">
          <a:xfrm>
            <a:off x="4521994" y="742950"/>
            <a:ext cx="136683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lgn="l">
              <a:lnSpc>
                <a:spcPct val="85000"/>
              </a:lnSpc>
              <a:spcBef>
                <a:spcPct val="0"/>
              </a:spcBef>
            </a:pPr>
            <a:r>
              <a:rPr lang="en-US" altLang="zh-CN" sz="750" u="sng">
                <a:solidFill>
                  <a:schemeClr val="accent2"/>
                </a:solidFill>
              </a:rPr>
              <a:t>2012.10</a:t>
            </a:r>
            <a:r>
              <a:rPr lang="zh-CN" altLang="en-US" sz="750" u="sng">
                <a:solidFill>
                  <a:schemeClr val="accent2"/>
                </a:solidFill>
              </a:rPr>
              <a:t>：</a:t>
            </a:r>
          </a:p>
          <a:p>
            <a:pPr algn="l">
              <a:lnSpc>
                <a:spcPct val="85000"/>
              </a:lnSpc>
              <a:spcBef>
                <a:spcPct val="0"/>
              </a:spcBef>
            </a:pPr>
            <a:r>
              <a:rPr lang="en-US" altLang="zh-CN" sz="750">
                <a:solidFill>
                  <a:srgbClr val="0000CC"/>
                </a:solidFill>
              </a:rPr>
              <a:t>CCF“</a:t>
            </a:r>
            <a:r>
              <a:rPr lang="zh-CN" altLang="en-US" sz="750">
                <a:solidFill>
                  <a:srgbClr val="0000CC"/>
                </a:solidFill>
              </a:rPr>
              <a:t>大数据”专委会成立。</a:t>
            </a:r>
          </a:p>
        </p:txBody>
      </p:sp>
      <p:sp>
        <p:nvSpPr>
          <p:cNvPr id="51305" name="Text Box 105"/>
          <p:cNvSpPr txBox="1">
            <a:spLocks noChangeArrowheads="1"/>
          </p:cNvSpPr>
          <p:nvPr/>
        </p:nvSpPr>
        <p:spPr bwMode="auto">
          <a:xfrm>
            <a:off x="3470672" y="1413273"/>
            <a:ext cx="1852613"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lgn="l">
              <a:lnSpc>
                <a:spcPct val="85000"/>
              </a:lnSpc>
              <a:spcBef>
                <a:spcPct val="0"/>
              </a:spcBef>
            </a:pPr>
            <a:r>
              <a:rPr lang="en-US" altLang="zh-CN" sz="750" u="sng">
                <a:solidFill>
                  <a:schemeClr val="accent2"/>
                </a:solidFill>
              </a:rPr>
              <a:t>2008.11</a:t>
            </a:r>
            <a:r>
              <a:rPr lang="zh-CN" altLang="en-US" sz="750" u="sng">
                <a:solidFill>
                  <a:schemeClr val="accent2"/>
                </a:solidFill>
              </a:rPr>
              <a:t>：</a:t>
            </a:r>
          </a:p>
          <a:p>
            <a:pPr algn="l">
              <a:lnSpc>
                <a:spcPct val="85000"/>
              </a:lnSpc>
              <a:spcBef>
                <a:spcPct val="0"/>
              </a:spcBef>
            </a:pPr>
            <a:r>
              <a:rPr lang="zh-CN" altLang="en-US" sz="750">
                <a:solidFill>
                  <a:srgbClr val="0000CC"/>
                </a:solidFill>
              </a:rPr>
              <a:t>中国电子学会“云计算”专委会成立。</a:t>
            </a:r>
          </a:p>
        </p:txBody>
      </p:sp>
      <p:sp>
        <p:nvSpPr>
          <p:cNvPr id="51306" name="Line 106"/>
          <p:cNvSpPr>
            <a:spLocks noChangeShapeType="1"/>
          </p:cNvSpPr>
          <p:nvPr/>
        </p:nvSpPr>
        <p:spPr bwMode="auto">
          <a:xfrm flipH="1" flipV="1">
            <a:off x="5187554" y="964406"/>
            <a:ext cx="7144" cy="1749029"/>
          </a:xfrm>
          <a:prstGeom prst="line">
            <a:avLst/>
          </a:prstGeom>
          <a:noFill/>
          <a:ln w="9525">
            <a:solidFill>
              <a:srgbClr val="00008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1500"/>
          </a:p>
        </p:txBody>
      </p:sp>
      <p:sp>
        <p:nvSpPr>
          <p:cNvPr id="51307" name="Text Box 107"/>
          <p:cNvSpPr txBox="1">
            <a:spLocks noChangeArrowheads="1"/>
          </p:cNvSpPr>
          <p:nvPr/>
        </p:nvSpPr>
        <p:spPr bwMode="auto">
          <a:xfrm>
            <a:off x="1714500" y="3464719"/>
            <a:ext cx="158591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zh-CN" altLang="en-US" sz="1500">
                <a:solidFill>
                  <a:schemeClr val="accent2"/>
                </a:solidFill>
              </a:rPr>
              <a:t>关键词</a:t>
            </a:r>
            <a:r>
              <a:rPr lang="en-US" altLang="zh-CN" sz="1500">
                <a:solidFill>
                  <a:schemeClr val="accent2"/>
                </a:solidFill>
              </a:rPr>
              <a:t>1</a:t>
            </a:r>
            <a:r>
              <a:rPr lang="zh-CN" altLang="en-US" sz="1500">
                <a:solidFill>
                  <a:schemeClr val="accent2"/>
                </a:solidFill>
              </a:rPr>
              <a:t>：服务</a:t>
            </a:r>
          </a:p>
        </p:txBody>
      </p:sp>
      <p:sp>
        <p:nvSpPr>
          <p:cNvPr id="51308" name="Text Box 108"/>
          <p:cNvSpPr txBox="1">
            <a:spLocks noChangeArrowheads="1"/>
          </p:cNvSpPr>
          <p:nvPr/>
        </p:nvSpPr>
        <p:spPr bwMode="auto">
          <a:xfrm>
            <a:off x="3477816" y="3456385"/>
            <a:ext cx="18002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lgn="l">
              <a:spcBef>
                <a:spcPct val="50000"/>
              </a:spcBef>
            </a:pPr>
            <a:r>
              <a:rPr lang="zh-CN" altLang="en-US" sz="1500">
                <a:solidFill>
                  <a:schemeClr val="accent2"/>
                </a:solidFill>
              </a:rPr>
              <a:t>    关键词</a:t>
            </a:r>
            <a:r>
              <a:rPr lang="en-US" altLang="zh-CN" sz="1500">
                <a:solidFill>
                  <a:schemeClr val="accent2"/>
                </a:solidFill>
              </a:rPr>
              <a:t>2</a:t>
            </a:r>
            <a:r>
              <a:rPr lang="zh-CN" altLang="en-US" sz="1500">
                <a:solidFill>
                  <a:schemeClr val="accent2"/>
                </a:solidFill>
              </a:rPr>
              <a:t>：云</a:t>
            </a:r>
          </a:p>
        </p:txBody>
      </p:sp>
      <p:sp>
        <p:nvSpPr>
          <p:cNvPr id="51309" name="Text Box 109"/>
          <p:cNvSpPr txBox="1">
            <a:spLocks noChangeArrowheads="1"/>
          </p:cNvSpPr>
          <p:nvPr/>
        </p:nvSpPr>
        <p:spPr bwMode="auto">
          <a:xfrm>
            <a:off x="5549503" y="3442097"/>
            <a:ext cx="17484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zh-CN" altLang="en-US" sz="1500" dirty="0">
                <a:solidFill>
                  <a:schemeClr val="accent2"/>
                </a:solidFill>
              </a:rPr>
              <a:t>关键词</a:t>
            </a:r>
            <a:r>
              <a:rPr lang="en-US" altLang="zh-CN" sz="1500" dirty="0">
                <a:solidFill>
                  <a:schemeClr val="accent2"/>
                </a:solidFill>
              </a:rPr>
              <a:t>3</a:t>
            </a:r>
            <a:r>
              <a:rPr lang="zh-CN" altLang="en-US" sz="1500" dirty="0">
                <a:solidFill>
                  <a:schemeClr val="accent2"/>
                </a:solidFill>
              </a:rPr>
              <a:t>：大数据</a:t>
            </a:r>
          </a:p>
        </p:txBody>
      </p:sp>
      <p:pic>
        <p:nvPicPr>
          <p:cNvPr id="51312" name="Picture 112" descr="u=1319560704,3808364558&amp;fm=21&amp;gp=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85987" y="4012406"/>
            <a:ext cx="606029"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315" name="Object 115"/>
          <p:cNvGraphicFramePr>
            <a:graphicFrameLocks noGrp="1" noChangeAspect="1"/>
          </p:cNvGraphicFramePr>
          <p:nvPr>
            <p:ph sz="half" idx="2"/>
          </p:nvPr>
        </p:nvGraphicFramePr>
        <p:xfrm>
          <a:off x="5797154" y="3910013"/>
          <a:ext cx="1067990" cy="801291"/>
        </p:xfrm>
        <a:graphic>
          <a:graphicData uri="http://schemas.openxmlformats.org/presentationml/2006/ole">
            <mc:AlternateContent xmlns:mc="http://schemas.openxmlformats.org/markup-compatibility/2006">
              <mc:Choice xmlns:v="urn:schemas-microsoft-com:vml" Requires="v">
                <p:oleObj spid="_x0000_s1111" name="Image" r:id="rId6" imgW="4219048" imgH="3161905" progId="Photoshop.Image.6">
                  <p:embed/>
                </p:oleObj>
              </mc:Choice>
              <mc:Fallback>
                <p:oleObj name="Image" r:id="rId6" imgW="4219048" imgH="3161905" progId="Photoshop.Image.6">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7154" y="3910013"/>
                        <a:ext cx="1067990" cy="801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17" name="Text Box 117"/>
          <p:cNvSpPr txBox="1">
            <a:spLocks noChangeArrowheads="1"/>
          </p:cNvSpPr>
          <p:nvPr/>
        </p:nvSpPr>
        <p:spPr bwMode="auto">
          <a:xfrm>
            <a:off x="3467236" y="3464719"/>
            <a:ext cx="20645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lgn="l">
              <a:spcBef>
                <a:spcPct val="50000"/>
              </a:spcBef>
            </a:pPr>
            <a:r>
              <a:rPr lang="zh-CN" altLang="en-US" sz="1500" dirty="0">
                <a:solidFill>
                  <a:schemeClr val="accent2"/>
                </a:solidFill>
              </a:rPr>
              <a:t>    </a:t>
            </a:r>
            <a:r>
              <a:rPr lang="zh-CN" altLang="en-US" sz="1500" dirty="0">
                <a:solidFill>
                  <a:srgbClr val="0000FF"/>
                </a:solidFill>
              </a:rPr>
              <a:t>关键词</a:t>
            </a:r>
            <a:r>
              <a:rPr lang="en-US" altLang="zh-CN" sz="1500" dirty="0">
                <a:solidFill>
                  <a:srgbClr val="0000FF"/>
                </a:solidFill>
              </a:rPr>
              <a:t>2</a:t>
            </a:r>
            <a:r>
              <a:rPr lang="zh-CN" altLang="en-US" sz="1500" dirty="0">
                <a:solidFill>
                  <a:srgbClr val="0000FF"/>
                </a:solidFill>
              </a:rPr>
              <a:t>：云服务</a:t>
            </a:r>
          </a:p>
        </p:txBody>
      </p:sp>
      <p:sp>
        <p:nvSpPr>
          <p:cNvPr id="51318" name="AutoShape 118"/>
          <p:cNvSpPr>
            <a:spLocks noChangeArrowheads="1"/>
          </p:cNvSpPr>
          <p:nvPr/>
        </p:nvSpPr>
        <p:spPr bwMode="auto">
          <a:xfrm>
            <a:off x="4900613" y="4016776"/>
            <a:ext cx="366960" cy="596101"/>
          </a:xfrm>
          <a:prstGeom prst="rightArrow">
            <a:avLst>
              <a:gd name="adj1" fmla="val 50000"/>
              <a:gd name="adj2" fmla="val 112500"/>
            </a:avLst>
          </a:prstGeom>
          <a:noFill/>
          <a:ln w="9525"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endParaRPr lang="zh-CN" altLang="en-US" sz="1500"/>
          </a:p>
        </p:txBody>
      </p:sp>
      <p:sp>
        <p:nvSpPr>
          <p:cNvPr id="51319" name="Text Box 119"/>
          <p:cNvSpPr txBox="1">
            <a:spLocks noChangeArrowheads="1"/>
          </p:cNvSpPr>
          <p:nvPr/>
        </p:nvSpPr>
        <p:spPr bwMode="auto">
          <a:xfrm>
            <a:off x="4872038" y="4014788"/>
            <a:ext cx="685800" cy="46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zh-CN" altLang="en-US" sz="1050" dirty="0">
                <a:solidFill>
                  <a:schemeClr val="accent2"/>
                </a:solidFill>
              </a:rPr>
              <a:t>越来</a:t>
            </a:r>
            <a:endParaRPr lang="en-US" altLang="zh-CN" sz="1050" dirty="0">
              <a:solidFill>
                <a:schemeClr val="accent2"/>
              </a:solidFill>
            </a:endParaRPr>
          </a:p>
          <a:p>
            <a:pPr>
              <a:spcBef>
                <a:spcPct val="50000"/>
              </a:spcBef>
            </a:pPr>
            <a:r>
              <a:rPr lang="zh-CN" altLang="en-US" sz="1050" dirty="0">
                <a:solidFill>
                  <a:schemeClr val="accent2"/>
                </a:solidFill>
              </a:rPr>
              <a:t>越多</a:t>
            </a:r>
          </a:p>
        </p:txBody>
      </p:sp>
      <p:sp>
        <p:nvSpPr>
          <p:cNvPr id="51320" name="Text Box 120"/>
          <p:cNvSpPr txBox="1">
            <a:spLocks noChangeArrowheads="1"/>
          </p:cNvSpPr>
          <p:nvPr/>
        </p:nvSpPr>
        <p:spPr bwMode="auto">
          <a:xfrm>
            <a:off x="5550694" y="3449241"/>
            <a:ext cx="22145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lgn="l">
              <a:spcBef>
                <a:spcPct val="50000"/>
              </a:spcBef>
            </a:pPr>
            <a:r>
              <a:rPr lang="zh-CN" altLang="en-US" sz="1500" dirty="0">
                <a:solidFill>
                  <a:srgbClr val="0000CC"/>
                </a:solidFill>
              </a:rPr>
              <a:t>关键词</a:t>
            </a:r>
            <a:r>
              <a:rPr lang="en-US" altLang="zh-CN" sz="1500" dirty="0">
                <a:solidFill>
                  <a:srgbClr val="0000CC"/>
                </a:solidFill>
              </a:rPr>
              <a:t>3</a:t>
            </a:r>
            <a:r>
              <a:rPr lang="zh-CN" altLang="en-US" sz="1500" dirty="0">
                <a:solidFill>
                  <a:srgbClr val="0000CC"/>
                </a:solidFill>
              </a:rPr>
              <a:t>：大数据服务</a:t>
            </a:r>
            <a:endParaRPr lang="en-US" altLang="zh-CN" sz="1500" dirty="0">
              <a:solidFill>
                <a:srgbClr val="0000CC"/>
              </a:solidFill>
            </a:endParaRPr>
          </a:p>
        </p:txBody>
      </p:sp>
      <p:sp>
        <p:nvSpPr>
          <p:cNvPr id="46" name="Text Box 104"/>
          <p:cNvSpPr txBox="1">
            <a:spLocks noChangeArrowheads="1"/>
          </p:cNvSpPr>
          <p:nvPr/>
        </p:nvSpPr>
        <p:spPr bwMode="auto">
          <a:xfrm>
            <a:off x="3799285" y="1079898"/>
            <a:ext cx="136683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lgn="l">
              <a:lnSpc>
                <a:spcPct val="85000"/>
              </a:lnSpc>
              <a:spcBef>
                <a:spcPct val="0"/>
              </a:spcBef>
            </a:pPr>
            <a:r>
              <a:rPr lang="en-US" altLang="zh-CN" sz="750" u="sng">
                <a:solidFill>
                  <a:schemeClr val="accent2"/>
                </a:solidFill>
              </a:rPr>
              <a:t>2010.1</a:t>
            </a:r>
            <a:r>
              <a:rPr lang="zh-CN" altLang="en-US" sz="750" u="sng">
                <a:solidFill>
                  <a:schemeClr val="accent2"/>
                </a:solidFill>
              </a:rPr>
              <a:t>：</a:t>
            </a:r>
          </a:p>
          <a:p>
            <a:pPr algn="l">
              <a:lnSpc>
                <a:spcPct val="85000"/>
              </a:lnSpc>
              <a:spcBef>
                <a:spcPct val="0"/>
              </a:spcBef>
            </a:pPr>
            <a:r>
              <a:rPr lang="en-US" altLang="zh-CN" sz="750">
                <a:solidFill>
                  <a:srgbClr val="0000CC"/>
                </a:solidFill>
              </a:rPr>
              <a:t>CCF“</a:t>
            </a:r>
            <a:r>
              <a:rPr lang="zh-CN" altLang="en-US" sz="750">
                <a:solidFill>
                  <a:srgbClr val="0000CC"/>
                </a:solidFill>
              </a:rPr>
              <a:t>服务计算”专委会成立。</a:t>
            </a:r>
          </a:p>
        </p:txBody>
      </p:sp>
      <p:sp>
        <p:nvSpPr>
          <p:cNvPr id="47" name="Line 106"/>
          <p:cNvSpPr>
            <a:spLocks noChangeShapeType="1"/>
          </p:cNvSpPr>
          <p:nvPr/>
        </p:nvSpPr>
        <p:spPr bwMode="auto">
          <a:xfrm flipV="1">
            <a:off x="4495800" y="1333500"/>
            <a:ext cx="0" cy="1390650"/>
          </a:xfrm>
          <a:prstGeom prst="line">
            <a:avLst/>
          </a:prstGeom>
          <a:noFill/>
          <a:ln w="9525">
            <a:solidFill>
              <a:srgbClr val="00008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1500"/>
          </a:p>
        </p:txBody>
      </p:sp>
      <p:sp>
        <p:nvSpPr>
          <p:cNvPr id="48" name="Text Box 104"/>
          <p:cNvSpPr txBox="1">
            <a:spLocks noChangeArrowheads="1"/>
          </p:cNvSpPr>
          <p:nvPr/>
        </p:nvSpPr>
        <p:spPr bwMode="auto">
          <a:xfrm>
            <a:off x="5912644" y="726281"/>
            <a:ext cx="1684735"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lgn="l">
              <a:lnSpc>
                <a:spcPct val="100000"/>
              </a:lnSpc>
              <a:spcBef>
                <a:spcPct val="0"/>
              </a:spcBef>
            </a:pPr>
            <a:r>
              <a:rPr lang="en-US" altLang="zh-CN" sz="750" u="sng">
                <a:solidFill>
                  <a:schemeClr val="accent2"/>
                </a:solidFill>
              </a:rPr>
              <a:t>2016.7</a:t>
            </a:r>
            <a:r>
              <a:rPr lang="zh-CN" altLang="en-US" sz="750" u="sng">
                <a:solidFill>
                  <a:schemeClr val="accent2"/>
                </a:solidFill>
              </a:rPr>
              <a:t>：</a:t>
            </a:r>
            <a:br>
              <a:rPr lang="en-US" altLang="zh-CN" sz="750" u="sng">
                <a:solidFill>
                  <a:schemeClr val="accent2"/>
                </a:solidFill>
              </a:rPr>
            </a:br>
            <a:r>
              <a:rPr lang="zh-CN" altLang="en-US" sz="750" u="sng">
                <a:solidFill>
                  <a:schemeClr val="accent2"/>
                </a:solidFill>
              </a:rPr>
              <a:t>工业和信息化部</a:t>
            </a:r>
          </a:p>
          <a:p>
            <a:pPr algn="l">
              <a:lnSpc>
                <a:spcPct val="100000"/>
              </a:lnSpc>
              <a:spcBef>
                <a:spcPct val="0"/>
              </a:spcBef>
            </a:pPr>
            <a:r>
              <a:rPr lang="zh-CN" altLang="en-US" sz="750" u="sng">
                <a:solidFill>
                  <a:schemeClr val="accent2"/>
                </a:solidFill>
              </a:rPr>
              <a:t>国家发改委</a:t>
            </a:r>
          </a:p>
          <a:p>
            <a:pPr algn="l">
              <a:lnSpc>
                <a:spcPct val="100000"/>
              </a:lnSpc>
              <a:spcBef>
                <a:spcPct val="0"/>
              </a:spcBef>
            </a:pPr>
            <a:r>
              <a:rPr lang="zh-CN" altLang="en-US" sz="750" u="sng">
                <a:solidFill>
                  <a:schemeClr val="accent2"/>
                </a:solidFill>
              </a:rPr>
              <a:t>中国工程院</a:t>
            </a:r>
          </a:p>
          <a:p>
            <a:pPr algn="l">
              <a:lnSpc>
                <a:spcPct val="100000"/>
              </a:lnSpc>
              <a:spcBef>
                <a:spcPct val="0"/>
              </a:spcBef>
            </a:pPr>
            <a:r>
              <a:rPr lang="en-US" altLang="zh-CN" sz="750">
                <a:solidFill>
                  <a:srgbClr val="0000CC"/>
                </a:solidFill>
              </a:rPr>
              <a:t>《</a:t>
            </a:r>
            <a:r>
              <a:rPr lang="zh-CN" altLang="en-US" sz="750">
                <a:solidFill>
                  <a:srgbClr val="0000CC"/>
                </a:solidFill>
              </a:rPr>
              <a:t>发展服务型制造专项行动指南</a:t>
            </a:r>
            <a:r>
              <a:rPr lang="en-US" altLang="zh-CN" sz="750">
                <a:solidFill>
                  <a:srgbClr val="0000CC"/>
                </a:solidFill>
              </a:rPr>
              <a:t>》</a:t>
            </a:r>
          </a:p>
        </p:txBody>
      </p:sp>
      <p:sp>
        <p:nvSpPr>
          <p:cNvPr id="49" name="Line 106"/>
          <p:cNvSpPr>
            <a:spLocks noChangeShapeType="1"/>
          </p:cNvSpPr>
          <p:nvPr/>
        </p:nvSpPr>
        <p:spPr bwMode="auto">
          <a:xfrm flipV="1">
            <a:off x="6740129" y="1337072"/>
            <a:ext cx="0" cy="1390650"/>
          </a:xfrm>
          <a:prstGeom prst="line">
            <a:avLst/>
          </a:prstGeom>
          <a:noFill/>
          <a:ln w="9525">
            <a:solidFill>
              <a:srgbClr val="00008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1500"/>
          </a:p>
        </p:txBody>
      </p:sp>
      <p:grpSp>
        <p:nvGrpSpPr>
          <p:cNvPr id="1075" name="Group 79"/>
          <p:cNvGrpSpPr>
            <a:grpSpLocks/>
          </p:cNvGrpSpPr>
          <p:nvPr/>
        </p:nvGrpSpPr>
        <p:grpSpPr bwMode="auto">
          <a:xfrm>
            <a:off x="5628085" y="2700342"/>
            <a:ext cx="700088" cy="333375"/>
            <a:chOff x="961" y="3346"/>
            <a:chExt cx="588" cy="280"/>
          </a:xfrm>
        </p:grpSpPr>
        <p:sp>
          <p:nvSpPr>
            <p:cNvPr id="1076" name="Text Box 80"/>
            <p:cNvSpPr txBox="1">
              <a:spLocks noChangeArrowheads="1"/>
            </p:cNvSpPr>
            <p:nvPr/>
          </p:nvSpPr>
          <p:spPr bwMode="auto">
            <a:xfrm>
              <a:off x="961" y="3409"/>
              <a:ext cx="58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2015</a:t>
              </a:r>
            </a:p>
          </p:txBody>
        </p:sp>
        <p:sp>
          <p:nvSpPr>
            <p:cNvPr id="1077" name="Line 81"/>
            <p:cNvSpPr>
              <a:spLocks noChangeShapeType="1"/>
            </p:cNvSpPr>
            <p:nvPr/>
          </p:nvSpPr>
          <p:spPr bwMode="auto">
            <a:xfrm>
              <a:off x="1272" y="3346"/>
              <a:ext cx="0" cy="45"/>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500"/>
            </a:p>
          </p:txBody>
        </p:sp>
      </p:grpSp>
      <p:grpSp>
        <p:nvGrpSpPr>
          <p:cNvPr id="1078" name="Group 79"/>
          <p:cNvGrpSpPr>
            <a:grpSpLocks/>
          </p:cNvGrpSpPr>
          <p:nvPr/>
        </p:nvGrpSpPr>
        <p:grpSpPr bwMode="auto">
          <a:xfrm>
            <a:off x="6097191" y="2699152"/>
            <a:ext cx="700088" cy="333375"/>
            <a:chOff x="961" y="3346"/>
            <a:chExt cx="588" cy="280"/>
          </a:xfrm>
        </p:grpSpPr>
        <p:sp>
          <p:nvSpPr>
            <p:cNvPr id="1079" name="Text Box 80"/>
            <p:cNvSpPr txBox="1">
              <a:spLocks noChangeArrowheads="1"/>
            </p:cNvSpPr>
            <p:nvPr/>
          </p:nvSpPr>
          <p:spPr bwMode="auto">
            <a:xfrm>
              <a:off x="961" y="3409"/>
              <a:ext cx="58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1pPr>
              <a:lvl2pPr marL="742950" indent="-28575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2pPr>
              <a:lvl3pPr marL="11430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3pPr>
              <a:lvl4pPr marL="16002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4pPr>
              <a:lvl5pPr marL="2057400" indent="-228600">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5pPr>
              <a:lvl6pPr marL="25146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6pPr>
              <a:lvl7pPr marL="29718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7pPr>
              <a:lvl8pPr marL="34290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8pPr>
              <a:lvl9pPr marL="3886200" indent="-228600" algn="ctr" eaLnBrk="0" fontAlgn="base" hangingPunct="0">
                <a:lnSpc>
                  <a:spcPct val="120000"/>
                </a:lnSpc>
                <a:spcBef>
                  <a:spcPct val="10000"/>
                </a:spcBef>
                <a:spcAft>
                  <a:spcPct val="0"/>
                </a:spcAft>
                <a:buFont typeface="Wingdings" panose="05000000000000000000" pitchFamily="2" charset="2"/>
                <a:defRPr sz="2000" b="1">
                  <a:solidFill>
                    <a:schemeClr val="tx1"/>
                  </a:solidFill>
                  <a:latin typeface="Times New Roman" panose="02020603050405020304" pitchFamily="18" charset="0"/>
                  <a:ea typeface="Arial Unicode MS" panose="020B0604020202020204" pitchFamily="34" charset="-122"/>
                  <a:cs typeface="Arial Unicode MS" panose="020B0604020202020204" pitchFamily="34" charset="-122"/>
                </a:defRPr>
              </a:lvl9pPr>
            </a:lstStyle>
            <a:p>
              <a:pPr>
                <a:spcBef>
                  <a:spcPct val="50000"/>
                </a:spcBef>
              </a:pPr>
              <a:r>
                <a:rPr lang="en-US" altLang="zh-CN" sz="1200"/>
                <a:t>2016</a:t>
              </a:r>
            </a:p>
          </p:txBody>
        </p:sp>
        <p:sp>
          <p:nvSpPr>
            <p:cNvPr id="1080" name="Line 81"/>
            <p:cNvSpPr>
              <a:spLocks noChangeShapeType="1"/>
            </p:cNvSpPr>
            <p:nvPr/>
          </p:nvSpPr>
          <p:spPr bwMode="auto">
            <a:xfrm>
              <a:off x="1272" y="3346"/>
              <a:ext cx="0" cy="45"/>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1500"/>
            </a:p>
          </p:txBody>
        </p:sp>
      </p:grpSp>
    </p:spTree>
    <p:extLst>
      <p:ext uri="{BB962C8B-B14F-4D97-AF65-F5344CB8AC3E}">
        <p14:creationId xmlns:p14="http://schemas.microsoft.com/office/powerpoint/2010/main" val="2061874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297"/>
                                        </p:tgtEl>
                                        <p:attrNameLst>
                                          <p:attrName>style.visibility</p:attrName>
                                        </p:attrNameLst>
                                      </p:cBhvr>
                                      <p:to>
                                        <p:strVal val="visible"/>
                                      </p:to>
                                    </p:set>
                                    <p:animEffect transition="in" filter="wipe(down)">
                                      <p:cBhvr>
                                        <p:cTn id="7" dur="500"/>
                                        <p:tgtEl>
                                          <p:spTgt spid="5129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303"/>
                                        </p:tgtEl>
                                        <p:attrNameLst>
                                          <p:attrName>style.visibility</p:attrName>
                                        </p:attrNameLst>
                                      </p:cBhvr>
                                      <p:to>
                                        <p:strVal val="visible"/>
                                      </p:to>
                                    </p:set>
                                    <p:animEffect transition="in" filter="wipe(left)">
                                      <p:cBhvr>
                                        <p:cTn id="11" dur="500"/>
                                        <p:tgtEl>
                                          <p:spTgt spid="5130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1298"/>
                                        </p:tgtEl>
                                        <p:attrNameLst>
                                          <p:attrName>style.visibility</p:attrName>
                                        </p:attrNameLst>
                                      </p:cBhvr>
                                      <p:to>
                                        <p:strVal val="visible"/>
                                      </p:to>
                                    </p:set>
                                    <p:animEffect transition="in" filter="wipe(down)">
                                      <p:cBhvr>
                                        <p:cTn id="16" dur="500"/>
                                        <p:tgtEl>
                                          <p:spTgt spid="51298"/>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1286"/>
                                        </p:tgtEl>
                                        <p:attrNameLst>
                                          <p:attrName>style.visibility</p:attrName>
                                        </p:attrNameLst>
                                      </p:cBhvr>
                                      <p:to>
                                        <p:strVal val="visible"/>
                                      </p:to>
                                    </p:set>
                                    <p:animEffect transition="in" filter="wipe(left)">
                                      <p:cBhvr>
                                        <p:cTn id="20" dur="500"/>
                                        <p:tgtEl>
                                          <p:spTgt spid="5128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1302"/>
                                        </p:tgtEl>
                                        <p:attrNameLst>
                                          <p:attrName>style.visibility</p:attrName>
                                        </p:attrNameLst>
                                      </p:cBhvr>
                                      <p:to>
                                        <p:strVal val="visible"/>
                                      </p:to>
                                    </p:set>
                                    <p:animEffect transition="in" filter="wipe(down)">
                                      <p:cBhvr>
                                        <p:cTn id="25" dur="500"/>
                                        <p:tgtEl>
                                          <p:spTgt spid="51302"/>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51305"/>
                                        </p:tgtEl>
                                        <p:attrNameLst>
                                          <p:attrName>style.visibility</p:attrName>
                                        </p:attrNameLst>
                                      </p:cBhvr>
                                      <p:to>
                                        <p:strVal val="visible"/>
                                      </p:to>
                                    </p:set>
                                    <p:animEffect transition="in" filter="wipe(left)">
                                      <p:cBhvr>
                                        <p:cTn id="29" dur="500"/>
                                        <p:tgtEl>
                                          <p:spTgt spid="5130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down)">
                                      <p:cBhvr>
                                        <p:cTn id="34" dur="500"/>
                                        <p:tgtEl>
                                          <p:spTgt spid="47"/>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1306"/>
                                        </p:tgtEl>
                                        <p:attrNameLst>
                                          <p:attrName>style.visibility</p:attrName>
                                        </p:attrNameLst>
                                      </p:cBhvr>
                                      <p:to>
                                        <p:strVal val="visible"/>
                                      </p:to>
                                    </p:set>
                                    <p:animEffect transition="in" filter="wipe(down)">
                                      <p:cBhvr>
                                        <p:cTn id="43" dur="500"/>
                                        <p:tgtEl>
                                          <p:spTgt spid="5130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51304"/>
                                        </p:tgtEl>
                                        <p:attrNameLst>
                                          <p:attrName>style.visibility</p:attrName>
                                        </p:attrNameLst>
                                      </p:cBhvr>
                                      <p:to>
                                        <p:strVal val="visible"/>
                                      </p:to>
                                    </p:set>
                                    <p:animEffect transition="in" filter="wipe(left)">
                                      <p:cBhvr>
                                        <p:cTn id="47" dur="500"/>
                                        <p:tgtEl>
                                          <p:spTgt spid="5130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par>
                          <p:cTn id="53" fill="hold" nodeType="afterGroup">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left)">
                                      <p:cBhvr>
                                        <p:cTn id="56" dur="500"/>
                                        <p:tgtEl>
                                          <p:spTgt spid="4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1307"/>
                                        </p:tgtEl>
                                        <p:attrNameLst>
                                          <p:attrName>style.visibility</p:attrName>
                                        </p:attrNameLst>
                                      </p:cBhvr>
                                      <p:to>
                                        <p:strVal val="visible"/>
                                      </p:to>
                                    </p:set>
                                    <p:animEffect transition="in" filter="wipe(left)">
                                      <p:cBhvr>
                                        <p:cTn id="61" dur="500"/>
                                        <p:tgtEl>
                                          <p:spTgt spid="51307"/>
                                        </p:tgtEl>
                                      </p:cBhvr>
                                    </p:animEffect>
                                  </p:childTnLst>
                                </p:cTn>
                              </p:par>
                            </p:childTnLst>
                          </p:cTn>
                        </p:par>
                        <p:par>
                          <p:cTn id="62" fill="hold" nodeType="afterGroup">
                            <p:stCondLst>
                              <p:cond delay="500"/>
                            </p:stCondLst>
                            <p:childTnLst>
                              <p:par>
                                <p:cTn id="63" presetID="22" presetClass="entr" presetSubtype="1" fill="hold" nodeType="afterEffect">
                                  <p:stCondLst>
                                    <p:cond delay="0"/>
                                  </p:stCondLst>
                                  <p:childTnLst>
                                    <p:set>
                                      <p:cBhvr>
                                        <p:cTn id="64" dur="1" fill="hold">
                                          <p:stCondLst>
                                            <p:cond delay="0"/>
                                          </p:stCondLst>
                                        </p:cTn>
                                        <p:tgtEl>
                                          <p:spTgt spid="51312"/>
                                        </p:tgtEl>
                                        <p:attrNameLst>
                                          <p:attrName>style.visibility</p:attrName>
                                        </p:attrNameLst>
                                      </p:cBhvr>
                                      <p:to>
                                        <p:strVal val="visible"/>
                                      </p:to>
                                    </p:set>
                                    <p:animEffect transition="in" filter="wipe(up)">
                                      <p:cBhvr>
                                        <p:cTn id="65" dur="500"/>
                                        <p:tgtEl>
                                          <p:spTgt spid="513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1308"/>
                                        </p:tgtEl>
                                        <p:attrNameLst>
                                          <p:attrName>style.visibility</p:attrName>
                                        </p:attrNameLst>
                                      </p:cBhvr>
                                      <p:to>
                                        <p:strVal val="visible"/>
                                      </p:to>
                                    </p:set>
                                    <p:animEffect transition="in" filter="wipe(left)">
                                      <p:cBhvr>
                                        <p:cTn id="70" dur="500"/>
                                        <p:tgtEl>
                                          <p:spTgt spid="51308"/>
                                        </p:tgtEl>
                                      </p:cBhvr>
                                    </p:animEffect>
                                  </p:childTnLst>
                                </p:cTn>
                              </p:par>
                            </p:childTnLst>
                          </p:cTn>
                        </p:par>
                        <p:par>
                          <p:cTn id="71" fill="hold" nodeType="afterGroup">
                            <p:stCondLst>
                              <p:cond delay="500"/>
                            </p:stCondLst>
                            <p:childTnLst>
                              <p:par>
                                <p:cTn id="72" presetID="20" presetClass="entr" presetSubtype="0" fill="hold" nodeType="afterEffect">
                                  <p:stCondLst>
                                    <p:cond delay="0"/>
                                  </p:stCondLst>
                                  <p:childTnLst>
                                    <p:set>
                                      <p:cBhvr>
                                        <p:cTn id="73" dur="1" fill="hold">
                                          <p:stCondLst>
                                            <p:cond delay="0"/>
                                          </p:stCondLst>
                                        </p:cTn>
                                        <p:tgtEl>
                                          <p:spTgt spid="51313"/>
                                        </p:tgtEl>
                                        <p:attrNameLst>
                                          <p:attrName>style.visibility</p:attrName>
                                        </p:attrNameLst>
                                      </p:cBhvr>
                                      <p:to>
                                        <p:strVal val="visible"/>
                                      </p:to>
                                    </p:set>
                                    <p:animEffect transition="in" filter="wedge">
                                      <p:cBhvr>
                                        <p:cTn id="74" dur="1000"/>
                                        <p:tgtEl>
                                          <p:spTgt spid="5131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51309"/>
                                        </p:tgtEl>
                                        <p:attrNameLst>
                                          <p:attrName>style.visibility</p:attrName>
                                        </p:attrNameLst>
                                      </p:cBhvr>
                                      <p:to>
                                        <p:strVal val="visible"/>
                                      </p:to>
                                    </p:set>
                                    <p:animEffect transition="in" filter="wipe(left)">
                                      <p:cBhvr>
                                        <p:cTn id="79" dur="500"/>
                                        <p:tgtEl>
                                          <p:spTgt spid="51309"/>
                                        </p:tgtEl>
                                      </p:cBhvr>
                                    </p:animEffect>
                                  </p:childTnLst>
                                </p:cTn>
                              </p:par>
                            </p:childTnLst>
                          </p:cTn>
                        </p:par>
                        <p:par>
                          <p:cTn id="80" fill="hold" nodeType="afterGroup">
                            <p:stCondLst>
                              <p:cond delay="500"/>
                            </p:stCondLst>
                            <p:childTnLst>
                              <p:par>
                                <p:cTn id="81" presetID="20" presetClass="entr" presetSubtype="0" fill="hold" nodeType="afterEffect">
                                  <p:stCondLst>
                                    <p:cond delay="0"/>
                                  </p:stCondLst>
                                  <p:childTnLst>
                                    <p:set>
                                      <p:cBhvr>
                                        <p:cTn id="82" dur="1" fill="hold">
                                          <p:stCondLst>
                                            <p:cond delay="0"/>
                                          </p:stCondLst>
                                        </p:cTn>
                                        <p:tgtEl>
                                          <p:spTgt spid="51315"/>
                                        </p:tgtEl>
                                        <p:attrNameLst>
                                          <p:attrName>style.visibility</p:attrName>
                                        </p:attrNameLst>
                                      </p:cBhvr>
                                      <p:to>
                                        <p:strVal val="visible"/>
                                      </p:to>
                                    </p:set>
                                    <p:animEffect transition="in" filter="wedge">
                                      <p:cBhvr>
                                        <p:cTn id="83" dur="1000"/>
                                        <p:tgtEl>
                                          <p:spTgt spid="51315"/>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0" presetClass="path" presetSubtype="0" accel="50000" decel="50000" fill="hold" nodeType="clickEffect">
                                  <p:stCondLst>
                                    <p:cond delay="0"/>
                                  </p:stCondLst>
                                  <p:childTnLst>
                                    <p:animMotion origin="layout" path="M -4.44444E-6 5.18519E-6 L 0.25208 5.18519E-6 " pathEditMode="relative" ptsTypes="AA">
                                      <p:cBhvr>
                                        <p:cTn id="87" dur="2000" fill="hold"/>
                                        <p:tgtEl>
                                          <p:spTgt spid="51312"/>
                                        </p:tgtEl>
                                        <p:attrNameLst>
                                          <p:attrName>ppt_x</p:attrName>
                                          <p:attrName>ppt_y</p:attrName>
                                        </p:attrNameLst>
                                      </p:cBhvr>
                                    </p:animMotion>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xit" presetSubtype="8" fill="hold" grpId="1" nodeType="clickEffect">
                                  <p:stCondLst>
                                    <p:cond delay="0"/>
                                  </p:stCondLst>
                                  <p:childTnLst>
                                    <p:animEffect transition="out" filter="wipe(left)">
                                      <p:cBhvr>
                                        <p:cTn id="91" dur="500"/>
                                        <p:tgtEl>
                                          <p:spTgt spid="51308"/>
                                        </p:tgtEl>
                                      </p:cBhvr>
                                    </p:animEffect>
                                    <p:set>
                                      <p:cBhvr>
                                        <p:cTn id="92" dur="1" fill="hold">
                                          <p:stCondLst>
                                            <p:cond delay="499"/>
                                          </p:stCondLst>
                                        </p:cTn>
                                        <p:tgtEl>
                                          <p:spTgt spid="51308"/>
                                        </p:tgtEl>
                                        <p:attrNameLst>
                                          <p:attrName>style.visibility</p:attrName>
                                        </p:attrNameLst>
                                      </p:cBhvr>
                                      <p:to>
                                        <p:strVal val="hidden"/>
                                      </p:to>
                                    </p:set>
                                  </p:childTnLst>
                                </p:cTn>
                              </p:par>
                            </p:childTnLst>
                          </p:cTn>
                        </p:par>
                        <p:par>
                          <p:cTn id="93" fill="hold" nodeType="afterGroup">
                            <p:stCondLst>
                              <p:cond delay="500"/>
                            </p:stCondLst>
                            <p:childTnLst>
                              <p:par>
                                <p:cTn id="94" presetID="22" presetClass="entr" presetSubtype="8" fill="hold" nodeType="afterEffect">
                                  <p:stCondLst>
                                    <p:cond delay="0"/>
                                  </p:stCondLst>
                                  <p:childTnLst>
                                    <p:set>
                                      <p:cBhvr>
                                        <p:cTn id="95" dur="1" fill="hold">
                                          <p:stCondLst>
                                            <p:cond delay="0"/>
                                          </p:stCondLst>
                                        </p:cTn>
                                        <p:tgtEl>
                                          <p:spTgt spid="51317">
                                            <p:txEl>
                                              <p:pRg st="0" end="0"/>
                                            </p:txEl>
                                          </p:spTgt>
                                        </p:tgtEl>
                                        <p:attrNameLst>
                                          <p:attrName>style.visibility</p:attrName>
                                        </p:attrNameLst>
                                      </p:cBhvr>
                                      <p:to>
                                        <p:strVal val="visible"/>
                                      </p:to>
                                    </p:set>
                                    <p:animEffect transition="in" filter="wipe(left)">
                                      <p:cBhvr>
                                        <p:cTn id="96" dur="500"/>
                                        <p:tgtEl>
                                          <p:spTgt spid="51317">
                                            <p:txEl>
                                              <p:pRg st="0" end="0"/>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1318"/>
                                        </p:tgtEl>
                                        <p:attrNameLst>
                                          <p:attrName>style.visibility</p:attrName>
                                        </p:attrNameLst>
                                      </p:cBhvr>
                                      <p:to>
                                        <p:strVal val="visible"/>
                                      </p:to>
                                    </p:set>
                                    <p:animEffect transition="in" filter="wipe(left)">
                                      <p:cBhvr>
                                        <p:cTn id="101" dur="500"/>
                                        <p:tgtEl>
                                          <p:spTgt spid="51318"/>
                                        </p:tgtEl>
                                      </p:cBhvr>
                                    </p:animEffect>
                                  </p:childTnLst>
                                </p:cTn>
                              </p:par>
                            </p:childTnLst>
                          </p:cTn>
                        </p:par>
                        <p:par>
                          <p:cTn id="102" fill="hold" nodeType="afterGroup">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51319"/>
                                        </p:tgtEl>
                                        <p:attrNameLst>
                                          <p:attrName>style.visibility</p:attrName>
                                        </p:attrNameLst>
                                      </p:cBhvr>
                                      <p:to>
                                        <p:strVal val="visible"/>
                                      </p:to>
                                    </p:set>
                                    <p:animEffect transition="in" filter="wipe(left)">
                                      <p:cBhvr>
                                        <p:cTn id="105" dur="500"/>
                                        <p:tgtEl>
                                          <p:spTgt spid="51319"/>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xit" presetSubtype="8" fill="hold" grpId="1" nodeType="clickEffect">
                                  <p:stCondLst>
                                    <p:cond delay="0"/>
                                  </p:stCondLst>
                                  <p:childTnLst>
                                    <p:animEffect transition="out" filter="wipe(left)">
                                      <p:cBhvr>
                                        <p:cTn id="109" dur="500"/>
                                        <p:tgtEl>
                                          <p:spTgt spid="51309"/>
                                        </p:tgtEl>
                                      </p:cBhvr>
                                    </p:animEffect>
                                    <p:set>
                                      <p:cBhvr>
                                        <p:cTn id="110" dur="1" fill="hold">
                                          <p:stCondLst>
                                            <p:cond delay="499"/>
                                          </p:stCondLst>
                                        </p:cTn>
                                        <p:tgtEl>
                                          <p:spTgt spid="51309"/>
                                        </p:tgtEl>
                                        <p:attrNameLst>
                                          <p:attrName>style.visibility</p:attrName>
                                        </p:attrNameLst>
                                      </p:cBhvr>
                                      <p:to>
                                        <p:strVal val="hidden"/>
                                      </p:to>
                                    </p:set>
                                  </p:childTnLst>
                                </p:cTn>
                              </p:par>
                            </p:childTnLst>
                          </p:cTn>
                        </p:par>
                        <p:par>
                          <p:cTn id="111" fill="hold" nodeType="afterGroup">
                            <p:stCondLst>
                              <p:cond delay="500"/>
                            </p:stCondLst>
                            <p:childTnLst>
                              <p:par>
                                <p:cTn id="112" presetID="22" presetClass="entr" presetSubtype="8" fill="hold" grpId="0" nodeType="afterEffect">
                                  <p:stCondLst>
                                    <p:cond delay="0"/>
                                  </p:stCondLst>
                                  <p:childTnLst>
                                    <p:set>
                                      <p:cBhvr>
                                        <p:cTn id="113" dur="1" fill="hold">
                                          <p:stCondLst>
                                            <p:cond delay="0"/>
                                          </p:stCondLst>
                                        </p:cTn>
                                        <p:tgtEl>
                                          <p:spTgt spid="51320"/>
                                        </p:tgtEl>
                                        <p:attrNameLst>
                                          <p:attrName>style.visibility</p:attrName>
                                        </p:attrNameLst>
                                      </p:cBhvr>
                                      <p:to>
                                        <p:strVal val="visible"/>
                                      </p:to>
                                    </p:set>
                                    <p:animEffect transition="in" filter="wipe(left)">
                                      <p:cBhvr>
                                        <p:cTn id="114" dur="500"/>
                                        <p:tgtEl>
                                          <p:spTgt spid="5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6" grpId="0"/>
      <p:bldP spid="51297" grpId="0" animBg="1"/>
      <p:bldP spid="51298" grpId="0" animBg="1"/>
      <p:bldP spid="51302" grpId="0" animBg="1"/>
      <p:bldP spid="51303" grpId="0"/>
      <p:bldP spid="51304" grpId="0"/>
      <p:bldP spid="51305" grpId="0"/>
      <p:bldP spid="51306" grpId="0" animBg="1"/>
      <p:bldP spid="51307" grpId="0"/>
      <p:bldP spid="51308" grpId="0"/>
      <p:bldP spid="51308" grpId="1"/>
      <p:bldP spid="51309" grpId="0"/>
      <p:bldP spid="51309" grpId="1"/>
      <p:bldP spid="51318" grpId="0" animBg="1"/>
      <p:bldP spid="51319" grpId="0"/>
      <p:bldP spid="51320" grpId="0"/>
      <p:bldP spid="46" grpId="0"/>
      <p:bldP spid="47" grpId="0" animBg="1"/>
      <p:bldP spid="48" grpId="0"/>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服务计算简史</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11</a:t>
            </a:fld>
            <a:endParaRPr lang="en-US" dirty="0"/>
          </a:p>
        </p:txBody>
      </p:sp>
      <p:sp>
        <p:nvSpPr>
          <p:cNvPr id="89090" name="AutoShape 2" descr="Image result for bea syste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093" name="AutoShape 5" descr="Image result for gartner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098" name="AutoShape 10" descr="Image result for sap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104" name="AutoShape 16" descr="Image result for programmablewe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107" name="AutoShape 19" descr="Image result for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 name="图片 2"/>
          <p:cNvPicPr>
            <a:picLocks noChangeAspect="1"/>
          </p:cNvPicPr>
          <p:nvPr/>
        </p:nvPicPr>
        <p:blipFill>
          <a:blip r:embed="rId3"/>
          <a:stretch>
            <a:fillRect/>
          </a:stretch>
        </p:blipFill>
        <p:spPr>
          <a:xfrm>
            <a:off x="328614" y="659965"/>
            <a:ext cx="7970187" cy="4483535"/>
          </a:xfrm>
          <a:prstGeom prst="rect">
            <a:avLst/>
          </a:prstGeom>
        </p:spPr>
      </p:pic>
    </p:spTree>
    <p:extLst>
      <p:ext uri="{BB962C8B-B14F-4D97-AF65-F5344CB8AC3E}">
        <p14:creationId xmlns:p14="http://schemas.microsoft.com/office/powerpoint/2010/main" val="298705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什么是服务计算</a:t>
            </a:r>
            <a:r>
              <a:rPr lang="en-US" altLang="zh-CN" dirty="0"/>
              <a:t>: </a:t>
            </a:r>
            <a:r>
              <a:rPr lang="zh-CN" altLang="en-US" dirty="0"/>
              <a:t>一个交叉学科概念</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12</a:t>
            </a:fld>
            <a:endParaRPr lang="en-US" dirty="0"/>
          </a:p>
        </p:txBody>
      </p:sp>
      <p:sp>
        <p:nvSpPr>
          <p:cNvPr id="6" name="Rectangle 3"/>
          <p:cNvSpPr>
            <a:spLocks noGrp="1" noChangeArrowheads="1"/>
          </p:cNvSpPr>
          <p:nvPr>
            <p:ph idx="1"/>
          </p:nvPr>
        </p:nvSpPr>
        <p:spPr>
          <a:xfrm>
            <a:off x="328613" y="826576"/>
            <a:ext cx="7942932" cy="2742009"/>
          </a:xfrm>
        </p:spPr>
        <p:txBody>
          <a:bodyPr/>
          <a:lstStyle/>
          <a:p>
            <a:r>
              <a:rPr lang="en-US" altLang="zh-CN" sz="1800" dirty="0">
                <a:solidFill>
                  <a:schemeClr val="tx2"/>
                </a:solidFill>
              </a:rPr>
              <a:t>Computer science</a:t>
            </a:r>
          </a:p>
          <a:p>
            <a:pPr lvl="1"/>
            <a:r>
              <a:rPr lang="en-US" altLang="en-GB" sz="1800" dirty="0">
                <a:solidFill>
                  <a:schemeClr val="tx2"/>
                </a:solidFill>
              </a:rPr>
              <a:t>Software engineering</a:t>
            </a:r>
            <a:r>
              <a:rPr lang="zh-CN" altLang="en-US" sz="1800" dirty="0">
                <a:solidFill>
                  <a:schemeClr val="tx2"/>
                </a:solidFill>
              </a:rPr>
              <a:t>：服务工程方法，组合，验证</a:t>
            </a:r>
            <a:r>
              <a:rPr lang="en-US" altLang="zh-CN" sz="1800" dirty="0">
                <a:solidFill>
                  <a:schemeClr val="tx2"/>
                </a:solidFill>
              </a:rPr>
              <a:t>…</a:t>
            </a:r>
          </a:p>
          <a:p>
            <a:pPr lvl="1"/>
            <a:r>
              <a:rPr lang="en-US" altLang="zh-CN" sz="1800" dirty="0">
                <a:solidFill>
                  <a:schemeClr val="tx2"/>
                </a:solidFill>
              </a:rPr>
              <a:t>Web</a:t>
            </a:r>
            <a:r>
              <a:rPr lang="zh-CN" altLang="en-US" sz="1800" dirty="0">
                <a:solidFill>
                  <a:schemeClr val="tx2"/>
                </a:solidFill>
              </a:rPr>
              <a:t>：调用，语义，安全</a:t>
            </a:r>
            <a:r>
              <a:rPr lang="en-US" altLang="zh-CN" sz="1800" dirty="0">
                <a:solidFill>
                  <a:schemeClr val="tx2"/>
                </a:solidFill>
              </a:rPr>
              <a:t>…</a:t>
            </a:r>
          </a:p>
          <a:p>
            <a:pPr lvl="1"/>
            <a:r>
              <a:rPr lang="en-US" altLang="zh-CN" sz="1800" dirty="0">
                <a:solidFill>
                  <a:schemeClr val="tx2"/>
                </a:solidFill>
              </a:rPr>
              <a:t>Database</a:t>
            </a:r>
            <a:r>
              <a:rPr lang="zh-CN" altLang="en-US" sz="1800" dirty="0">
                <a:solidFill>
                  <a:schemeClr val="tx2"/>
                </a:solidFill>
              </a:rPr>
              <a:t>：工作流，</a:t>
            </a:r>
            <a:r>
              <a:rPr lang="en-US" altLang="zh-CN" sz="1800" dirty="0">
                <a:solidFill>
                  <a:schemeClr val="tx2"/>
                </a:solidFill>
              </a:rPr>
              <a:t>provenance</a:t>
            </a:r>
            <a:r>
              <a:rPr lang="zh-CN" altLang="en-US" sz="1800" dirty="0">
                <a:solidFill>
                  <a:schemeClr val="tx2"/>
                </a:solidFill>
              </a:rPr>
              <a:t>，数据管理</a:t>
            </a:r>
            <a:r>
              <a:rPr lang="en-US" altLang="zh-CN" sz="1800" dirty="0">
                <a:solidFill>
                  <a:schemeClr val="tx2"/>
                </a:solidFill>
              </a:rPr>
              <a:t>…</a:t>
            </a:r>
          </a:p>
          <a:p>
            <a:pPr lvl="1"/>
            <a:r>
              <a:rPr lang="en-US" altLang="en-GB" sz="1800" dirty="0">
                <a:solidFill>
                  <a:schemeClr val="tx2"/>
                </a:solidFill>
              </a:rPr>
              <a:t>Systems</a:t>
            </a:r>
            <a:r>
              <a:rPr lang="zh-CN" altLang="en-US" sz="1800" dirty="0">
                <a:solidFill>
                  <a:schemeClr val="tx2"/>
                </a:solidFill>
              </a:rPr>
              <a:t>：分布式系统，可靠性，可扩展性，性能</a:t>
            </a:r>
            <a:r>
              <a:rPr lang="en-US" altLang="zh-CN" sz="1800" dirty="0">
                <a:solidFill>
                  <a:schemeClr val="tx2"/>
                </a:solidFill>
              </a:rPr>
              <a:t>…</a:t>
            </a:r>
          </a:p>
          <a:p>
            <a:pPr lvl="1"/>
            <a:r>
              <a:rPr lang="en-US" altLang="zh-CN" sz="1800" dirty="0">
                <a:solidFill>
                  <a:schemeClr val="tx2"/>
                </a:solidFill>
              </a:rPr>
              <a:t>AI</a:t>
            </a:r>
            <a:r>
              <a:rPr lang="zh-CN" altLang="en-US" sz="1800" dirty="0">
                <a:solidFill>
                  <a:schemeClr val="tx2"/>
                </a:solidFill>
              </a:rPr>
              <a:t>：自动组合、规划，服务数据挖掘，推荐</a:t>
            </a:r>
            <a:r>
              <a:rPr lang="en-US" altLang="zh-CN" sz="1800" dirty="0">
                <a:solidFill>
                  <a:schemeClr val="tx2"/>
                </a:solidFill>
              </a:rPr>
              <a:t>…</a:t>
            </a:r>
          </a:p>
          <a:p>
            <a:pPr lvl="1"/>
            <a:r>
              <a:rPr lang="en-US" altLang="zh-CN" sz="1800" dirty="0">
                <a:solidFill>
                  <a:schemeClr val="tx2"/>
                </a:solidFill>
              </a:rPr>
              <a:t>HCI</a:t>
            </a:r>
            <a:r>
              <a:rPr lang="zh-CN" altLang="en-US" sz="1800" dirty="0">
                <a:solidFill>
                  <a:schemeClr val="tx2"/>
                </a:solidFill>
              </a:rPr>
              <a:t>：服务界面</a:t>
            </a:r>
            <a:r>
              <a:rPr lang="en-US" altLang="zh-CN" sz="1800" dirty="0">
                <a:solidFill>
                  <a:schemeClr val="tx2"/>
                </a:solidFill>
              </a:rPr>
              <a:t>…</a:t>
            </a:r>
          </a:p>
          <a:p>
            <a:r>
              <a:rPr lang="en-US" altLang="zh-CN" sz="1800" dirty="0">
                <a:solidFill>
                  <a:schemeClr val="tx2"/>
                </a:solidFill>
              </a:rPr>
              <a:t>Operational research/management science/industry engineering</a:t>
            </a:r>
          </a:p>
          <a:p>
            <a:pPr lvl="1"/>
            <a:r>
              <a:rPr lang="zh-CN" altLang="en-US" sz="1800" dirty="0">
                <a:solidFill>
                  <a:schemeClr val="tx2"/>
                </a:solidFill>
              </a:rPr>
              <a:t>规划，优化，仿真，统计</a:t>
            </a:r>
            <a:r>
              <a:rPr lang="en-US" altLang="zh-CN" sz="1800" dirty="0">
                <a:solidFill>
                  <a:schemeClr val="tx2"/>
                </a:solidFill>
              </a:rPr>
              <a:t>…</a:t>
            </a:r>
          </a:p>
          <a:p>
            <a:pPr lvl="1"/>
            <a:endParaRPr lang="en-US" altLang="en-GB" sz="1800" dirty="0">
              <a:solidFill>
                <a:schemeClr val="tx2"/>
              </a:solidFill>
            </a:endParaRPr>
          </a:p>
          <a:p>
            <a:pPr lvl="1"/>
            <a:endParaRPr lang="en-US" altLang="en-GB" sz="18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reeform 8"/>
          <p:cNvSpPr>
            <a:spLocks/>
          </p:cNvSpPr>
          <p:nvPr/>
        </p:nvSpPr>
        <p:spPr bwMode="gray">
          <a:xfrm>
            <a:off x="6740525" y="3611563"/>
            <a:ext cx="831850" cy="1274762"/>
          </a:xfrm>
          <a:custGeom>
            <a:avLst/>
            <a:gdLst>
              <a:gd name="T0" fmla="*/ 2147483646 w 749"/>
              <a:gd name="T1" fmla="*/ 2147483646 h 977"/>
              <a:gd name="T2" fmla="*/ 0 w 749"/>
              <a:gd name="T3" fmla="*/ 2147483646 h 977"/>
              <a:gd name="T4" fmla="*/ 2147483646 w 749"/>
              <a:gd name="T5" fmla="*/ 0 h 977"/>
              <a:gd name="T6" fmla="*/ 2147483646 w 749"/>
              <a:gd name="T7" fmla="*/ 2147483646 h 977"/>
              <a:gd name="T8" fmla="*/ 2147483646 w 749"/>
              <a:gd name="T9" fmla="*/ 2147483646 h 977"/>
              <a:gd name="T10" fmla="*/ 0 60000 65536"/>
              <a:gd name="T11" fmla="*/ 0 60000 65536"/>
              <a:gd name="T12" fmla="*/ 0 60000 65536"/>
              <a:gd name="T13" fmla="*/ 0 60000 65536"/>
              <a:gd name="T14" fmla="*/ 0 60000 65536"/>
              <a:gd name="T15" fmla="*/ 0 w 749"/>
              <a:gd name="T16" fmla="*/ 0 h 977"/>
              <a:gd name="T17" fmla="*/ 749 w 749"/>
              <a:gd name="T18" fmla="*/ 977 h 977"/>
            </a:gdLst>
            <a:ahLst/>
            <a:cxnLst>
              <a:cxn ang="T10">
                <a:pos x="T0" y="T1"/>
              </a:cxn>
              <a:cxn ang="T11">
                <a:pos x="T2" y="T3"/>
              </a:cxn>
              <a:cxn ang="T12">
                <a:pos x="T4" y="T5"/>
              </a:cxn>
              <a:cxn ang="T13">
                <a:pos x="T6" y="T7"/>
              </a:cxn>
              <a:cxn ang="T14">
                <a:pos x="T8" y="T9"/>
              </a:cxn>
            </a:cxnLst>
            <a:rect l="T15" t="T16" r="T17" b="T18"/>
            <a:pathLst>
              <a:path w="749" h="977">
                <a:moveTo>
                  <a:pt x="382" y="976"/>
                </a:moveTo>
                <a:lnTo>
                  <a:pt x="0" y="342"/>
                </a:lnTo>
                <a:lnTo>
                  <a:pt x="280" y="0"/>
                </a:lnTo>
                <a:lnTo>
                  <a:pt x="748" y="538"/>
                </a:lnTo>
                <a:lnTo>
                  <a:pt x="382" y="976"/>
                </a:lnTo>
              </a:path>
            </a:pathLst>
          </a:custGeom>
          <a:gradFill rotWithShape="0">
            <a:gsLst>
              <a:gs pos="0">
                <a:srgbClr val="009570"/>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39" name="Freeform 9"/>
          <p:cNvSpPr>
            <a:spLocks/>
          </p:cNvSpPr>
          <p:nvPr/>
        </p:nvSpPr>
        <p:spPr bwMode="gray">
          <a:xfrm>
            <a:off x="3756025" y="3611563"/>
            <a:ext cx="3300413" cy="449262"/>
          </a:xfrm>
          <a:custGeom>
            <a:avLst/>
            <a:gdLst>
              <a:gd name="T0" fmla="*/ 0 w 2964"/>
              <a:gd name="T1" fmla="*/ 2147483646 h 344"/>
              <a:gd name="T2" fmla="*/ 2147483646 w 2964"/>
              <a:gd name="T3" fmla="*/ 2147483646 h 344"/>
              <a:gd name="T4" fmla="*/ 2147483646 w 2964"/>
              <a:gd name="T5" fmla="*/ 0 h 344"/>
              <a:gd name="T6" fmla="*/ 2147483646 w 2964"/>
              <a:gd name="T7" fmla="*/ 2147483646 h 344"/>
              <a:gd name="T8" fmla="*/ 0 w 2964"/>
              <a:gd name="T9" fmla="*/ 2147483646 h 344"/>
              <a:gd name="T10" fmla="*/ 0 60000 65536"/>
              <a:gd name="T11" fmla="*/ 0 60000 65536"/>
              <a:gd name="T12" fmla="*/ 0 60000 65536"/>
              <a:gd name="T13" fmla="*/ 0 60000 65536"/>
              <a:gd name="T14" fmla="*/ 0 60000 65536"/>
              <a:gd name="T15" fmla="*/ 0 w 2964"/>
              <a:gd name="T16" fmla="*/ 0 h 344"/>
              <a:gd name="T17" fmla="*/ 2964 w 2964"/>
              <a:gd name="T18" fmla="*/ 344 h 344"/>
            </a:gdLst>
            <a:ahLst/>
            <a:cxnLst>
              <a:cxn ang="T10">
                <a:pos x="T0" y="T1"/>
              </a:cxn>
              <a:cxn ang="T11">
                <a:pos x="T2" y="T3"/>
              </a:cxn>
              <a:cxn ang="T12">
                <a:pos x="T4" y="T5"/>
              </a:cxn>
              <a:cxn ang="T13">
                <a:pos x="T6" y="T7"/>
              </a:cxn>
              <a:cxn ang="T14">
                <a:pos x="T8" y="T9"/>
              </a:cxn>
            </a:cxnLst>
            <a:rect l="T15" t="T16" r="T17" b="T18"/>
            <a:pathLst>
              <a:path w="2964" h="344">
                <a:moveTo>
                  <a:pt x="0" y="343"/>
                </a:moveTo>
                <a:lnTo>
                  <a:pt x="2684" y="343"/>
                </a:lnTo>
                <a:lnTo>
                  <a:pt x="2963" y="0"/>
                </a:lnTo>
                <a:lnTo>
                  <a:pt x="531" y="1"/>
                </a:lnTo>
                <a:lnTo>
                  <a:pt x="0" y="343"/>
                </a:lnTo>
              </a:path>
            </a:pathLst>
          </a:custGeom>
          <a:gradFill rotWithShape="1">
            <a:gsLst>
              <a:gs pos="0">
                <a:srgbClr val="00CC99"/>
              </a:gs>
              <a:gs pos="100000">
                <a:srgbClr val="005A44"/>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0" name="Freeform 10"/>
          <p:cNvSpPr>
            <a:spLocks/>
          </p:cNvSpPr>
          <p:nvPr/>
        </p:nvSpPr>
        <p:spPr bwMode="gray">
          <a:xfrm>
            <a:off x="3340100" y="4059238"/>
            <a:ext cx="3829050" cy="827087"/>
          </a:xfrm>
          <a:custGeom>
            <a:avLst/>
            <a:gdLst>
              <a:gd name="T0" fmla="*/ 0 w 3443"/>
              <a:gd name="T1" fmla="*/ 2147483646 h 634"/>
              <a:gd name="T2" fmla="*/ 2147483646 w 3443"/>
              <a:gd name="T3" fmla="*/ 2147483646 h 634"/>
              <a:gd name="T4" fmla="*/ 2147483646 w 3443"/>
              <a:gd name="T5" fmla="*/ 0 h 634"/>
              <a:gd name="T6" fmla="*/ 2147483646 w 3443"/>
              <a:gd name="T7" fmla="*/ 0 h 634"/>
              <a:gd name="T8" fmla="*/ 0 w 3443"/>
              <a:gd name="T9" fmla="*/ 2147483646 h 634"/>
              <a:gd name="T10" fmla="*/ 0 60000 65536"/>
              <a:gd name="T11" fmla="*/ 0 60000 65536"/>
              <a:gd name="T12" fmla="*/ 0 60000 65536"/>
              <a:gd name="T13" fmla="*/ 0 60000 65536"/>
              <a:gd name="T14" fmla="*/ 0 60000 65536"/>
              <a:gd name="T15" fmla="*/ 0 w 3443"/>
              <a:gd name="T16" fmla="*/ 0 h 634"/>
              <a:gd name="T17" fmla="*/ 3443 w 3443"/>
              <a:gd name="T18" fmla="*/ 634 h 634"/>
            </a:gdLst>
            <a:ahLst/>
            <a:cxnLst>
              <a:cxn ang="T10">
                <a:pos x="T0" y="T1"/>
              </a:cxn>
              <a:cxn ang="T11">
                <a:pos x="T2" y="T3"/>
              </a:cxn>
              <a:cxn ang="T12">
                <a:pos x="T4" y="T5"/>
              </a:cxn>
              <a:cxn ang="T13">
                <a:pos x="T6" y="T7"/>
              </a:cxn>
              <a:cxn ang="T14">
                <a:pos x="T8" y="T9"/>
              </a:cxn>
            </a:cxnLst>
            <a:rect l="T15" t="T16" r="T17" b="T18"/>
            <a:pathLst>
              <a:path w="3443" h="634">
                <a:moveTo>
                  <a:pt x="0" y="633"/>
                </a:moveTo>
                <a:lnTo>
                  <a:pt x="3442" y="633"/>
                </a:lnTo>
                <a:lnTo>
                  <a:pt x="3060" y="0"/>
                </a:lnTo>
                <a:lnTo>
                  <a:pt x="377" y="0"/>
                </a:lnTo>
                <a:lnTo>
                  <a:pt x="0" y="633"/>
                </a:lnTo>
              </a:path>
            </a:pathLst>
          </a:custGeom>
          <a:gradFill rotWithShape="0">
            <a:gsLst>
              <a:gs pos="0">
                <a:srgbClr val="86E7CF"/>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1" name="Freeform 12"/>
          <p:cNvSpPr>
            <a:spLocks/>
          </p:cNvSpPr>
          <p:nvPr/>
        </p:nvSpPr>
        <p:spPr bwMode="gray">
          <a:xfrm>
            <a:off x="6259513" y="2770188"/>
            <a:ext cx="728662" cy="1109662"/>
          </a:xfrm>
          <a:custGeom>
            <a:avLst/>
            <a:gdLst>
              <a:gd name="T0" fmla="*/ 0 w 655"/>
              <a:gd name="T1" fmla="*/ 2147483646 h 849"/>
              <a:gd name="T2" fmla="*/ 2147483646 w 655"/>
              <a:gd name="T3" fmla="*/ 2147483646 h 849"/>
              <a:gd name="T4" fmla="*/ 2147483646 w 655"/>
              <a:gd name="T5" fmla="*/ 2147483646 h 849"/>
              <a:gd name="T6" fmla="*/ 2147483646 w 655"/>
              <a:gd name="T7" fmla="*/ 0 h 849"/>
              <a:gd name="T8" fmla="*/ 0 w 655"/>
              <a:gd name="T9" fmla="*/ 2147483646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rgbClr val="B27A09"/>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2" name="Freeform 13"/>
          <p:cNvSpPr>
            <a:spLocks/>
          </p:cNvSpPr>
          <p:nvPr/>
        </p:nvSpPr>
        <p:spPr bwMode="gray">
          <a:xfrm>
            <a:off x="4264025" y="2770188"/>
            <a:ext cx="2201863" cy="300037"/>
          </a:xfrm>
          <a:custGeom>
            <a:avLst/>
            <a:gdLst>
              <a:gd name="T0" fmla="*/ 0 w 1980"/>
              <a:gd name="T1" fmla="*/ 2147483646 h 229"/>
              <a:gd name="T2" fmla="*/ 2147483646 w 1980"/>
              <a:gd name="T3" fmla="*/ 2147483646 h 229"/>
              <a:gd name="T4" fmla="*/ 2147483646 w 1980"/>
              <a:gd name="T5" fmla="*/ 0 h 229"/>
              <a:gd name="T6" fmla="*/ 2147483646 w 1980"/>
              <a:gd name="T7" fmla="*/ 0 h 229"/>
              <a:gd name="T8" fmla="*/ 0 w 1980"/>
              <a:gd name="T9" fmla="*/ 2147483646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rotWithShape="0">
            <a:gsLst>
              <a:gs pos="0">
                <a:srgbClr val="F4A70C"/>
              </a:gs>
              <a:gs pos="100000">
                <a:srgbClr val="744F06"/>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3" name="Freeform 14"/>
          <p:cNvSpPr>
            <a:spLocks/>
          </p:cNvSpPr>
          <p:nvPr/>
        </p:nvSpPr>
        <p:spPr bwMode="gray">
          <a:xfrm>
            <a:off x="3838575" y="3068638"/>
            <a:ext cx="2851150" cy="811212"/>
          </a:xfrm>
          <a:custGeom>
            <a:avLst/>
            <a:gdLst>
              <a:gd name="T0" fmla="*/ 0 w 2561"/>
              <a:gd name="T1" fmla="*/ 2147483646 h 621"/>
              <a:gd name="T2" fmla="*/ 2147483646 w 2561"/>
              <a:gd name="T3" fmla="*/ 2147483646 h 621"/>
              <a:gd name="T4" fmla="*/ 2147483646 w 2561"/>
              <a:gd name="T5" fmla="*/ 0 h 621"/>
              <a:gd name="T6" fmla="*/ 2147483646 w 2561"/>
              <a:gd name="T7" fmla="*/ 0 h 621"/>
              <a:gd name="T8" fmla="*/ 0 w 2561"/>
              <a:gd name="T9" fmla="*/ 2147483646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rgbClr val="FAD58C"/>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4" name="Freeform 16"/>
          <p:cNvSpPr>
            <a:spLocks/>
          </p:cNvSpPr>
          <p:nvPr/>
        </p:nvSpPr>
        <p:spPr bwMode="gray">
          <a:xfrm>
            <a:off x="5770563" y="1920875"/>
            <a:ext cx="628650" cy="965200"/>
          </a:xfrm>
          <a:custGeom>
            <a:avLst/>
            <a:gdLst>
              <a:gd name="T0" fmla="*/ 2147483646 w 564"/>
              <a:gd name="T1" fmla="*/ 2147483646 h 738"/>
              <a:gd name="T2" fmla="*/ 2147483646 w 564"/>
              <a:gd name="T3" fmla="*/ 2147483646 h 738"/>
              <a:gd name="T4" fmla="*/ 2147483646 w 564"/>
              <a:gd name="T5" fmla="*/ 0 h 738"/>
              <a:gd name="T6" fmla="*/ 0 w 564"/>
              <a:gd name="T7" fmla="*/ 2147483646 h 738"/>
              <a:gd name="T8" fmla="*/ 2147483646 w 564"/>
              <a:gd name="T9" fmla="*/ 2147483646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rotWithShape="0">
            <a:gsLst>
              <a:gs pos="0">
                <a:srgbClr val="9A38CA"/>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5" name="Freeform 17"/>
          <p:cNvSpPr>
            <a:spLocks/>
          </p:cNvSpPr>
          <p:nvPr/>
        </p:nvSpPr>
        <p:spPr bwMode="gray">
          <a:xfrm>
            <a:off x="4779963" y="1920875"/>
            <a:ext cx="1098550" cy="144463"/>
          </a:xfrm>
          <a:custGeom>
            <a:avLst/>
            <a:gdLst>
              <a:gd name="T0" fmla="*/ 0 w 987"/>
              <a:gd name="T1" fmla="*/ 2147483646 h 110"/>
              <a:gd name="T2" fmla="*/ 2147483646 w 987"/>
              <a:gd name="T3" fmla="*/ 2147483646 h 110"/>
              <a:gd name="T4" fmla="*/ 2147483646 w 987"/>
              <a:gd name="T5" fmla="*/ 0 h 110"/>
              <a:gd name="T6" fmla="*/ 2147483646 w 987"/>
              <a:gd name="T7" fmla="*/ 0 h 110"/>
              <a:gd name="T8" fmla="*/ 0 w 987"/>
              <a:gd name="T9" fmla="*/ 2147483646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rotWithShape="0">
            <a:gsLst>
              <a:gs pos="0">
                <a:srgbClr val="C247FF"/>
              </a:gs>
              <a:gs pos="100000">
                <a:srgbClr val="632482"/>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6" name="Freeform 18"/>
          <p:cNvSpPr>
            <a:spLocks/>
          </p:cNvSpPr>
          <p:nvPr/>
        </p:nvSpPr>
        <p:spPr bwMode="gray">
          <a:xfrm>
            <a:off x="4348163" y="2063750"/>
            <a:ext cx="1854200" cy="822325"/>
          </a:xfrm>
          <a:custGeom>
            <a:avLst/>
            <a:gdLst>
              <a:gd name="T0" fmla="*/ 0 w 1669"/>
              <a:gd name="T1" fmla="*/ 2147483646 h 629"/>
              <a:gd name="T2" fmla="*/ 2147483646 w 1669"/>
              <a:gd name="T3" fmla="*/ 2147483646 h 629"/>
              <a:gd name="T4" fmla="*/ 2147483646 w 1669"/>
              <a:gd name="T5" fmla="*/ 0 h 629"/>
              <a:gd name="T6" fmla="*/ 2147483646 w 1669"/>
              <a:gd name="T7" fmla="*/ 0 h 629"/>
              <a:gd name="T8" fmla="*/ 0 w 1669"/>
              <a:gd name="T9" fmla="*/ 2147483646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rotWithShape="0">
            <a:gsLst>
              <a:gs pos="0">
                <a:srgbClr val="E0A3FF"/>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7" name="Freeform 20"/>
          <p:cNvSpPr>
            <a:spLocks/>
          </p:cNvSpPr>
          <p:nvPr/>
        </p:nvSpPr>
        <p:spPr bwMode="gray">
          <a:xfrm>
            <a:off x="5280025" y="1136650"/>
            <a:ext cx="531813" cy="817563"/>
          </a:xfrm>
          <a:custGeom>
            <a:avLst/>
            <a:gdLst>
              <a:gd name="T0" fmla="*/ 2147483646 w 477"/>
              <a:gd name="T1" fmla="*/ 2147483646 h 625"/>
              <a:gd name="T2" fmla="*/ 2147483646 w 477"/>
              <a:gd name="T3" fmla="*/ 2147483646 h 625"/>
              <a:gd name="T4" fmla="*/ 0 w 477"/>
              <a:gd name="T5" fmla="*/ 0 h 625"/>
              <a:gd name="T6" fmla="*/ 2147483646 w 477"/>
              <a:gd name="T7" fmla="*/ 2147483646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rgbClr val="0051CA"/>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8" name="Freeform 21"/>
          <p:cNvSpPr>
            <a:spLocks/>
          </p:cNvSpPr>
          <p:nvPr/>
        </p:nvSpPr>
        <p:spPr bwMode="gray">
          <a:xfrm>
            <a:off x="4851400" y="1136650"/>
            <a:ext cx="860425" cy="817563"/>
          </a:xfrm>
          <a:custGeom>
            <a:avLst/>
            <a:gdLst>
              <a:gd name="T0" fmla="*/ 0 w 773"/>
              <a:gd name="T1" fmla="*/ 2147483646 h 625"/>
              <a:gd name="T2" fmla="*/ 2147483646 w 773"/>
              <a:gd name="T3" fmla="*/ 2147483646 h 625"/>
              <a:gd name="T4" fmla="*/ 2147483646 w 773"/>
              <a:gd name="T5" fmla="*/ 0 h 625"/>
              <a:gd name="T6" fmla="*/ 0 w 773"/>
              <a:gd name="T7" fmla="*/ 2147483646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rgbClr val="9EC5FF"/>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49" name="Text Box 42"/>
          <p:cNvSpPr txBox="1">
            <a:spLocks noChangeArrowheads="1"/>
          </p:cNvSpPr>
          <p:nvPr/>
        </p:nvSpPr>
        <p:spPr bwMode="white">
          <a:xfrm>
            <a:off x="4548188" y="4335463"/>
            <a:ext cx="16430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资源层</a:t>
            </a:r>
            <a:endParaRPr kumimoji="0" lang="en-US" altLang="zh-CN" sz="1500">
              <a:solidFill>
                <a:schemeClr val="tx1"/>
              </a:solidFill>
            </a:endParaRPr>
          </a:p>
        </p:txBody>
      </p:sp>
      <p:sp>
        <p:nvSpPr>
          <p:cNvPr id="65550" name="Text Box 42"/>
          <p:cNvSpPr txBox="1">
            <a:spLocks noChangeArrowheads="1"/>
          </p:cNvSpPr>
          <p:nvPr/>
        </p:nvSpPr>
        <p:spPr bwMode="white">
          <a:xfrm>
            <a:off x="4548188" y="3313113"/>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汇聚层</a:t>
            </a:r>
            <a:endParaRPr kumimoji="0" lang="en-US" altLang="zh-CN" sz="1500">
              <a:solidFill>
                <a:schemeClr val="tx1"/>
              </a:solidFill>
            </a:endParaRPr>
          </a:p>
        </p:txBody>
      </p:sp>
      <p:sp>
        <p:nvSpPr>
          <p:cNvPr id="65551" name="Text Box 42"/>
          <p:cNvSpPr txBox="1">
            <a:spLocks noChangeArrowheads="1"/>
          </p:cNvSpPr>
          <p:nvPr/>
        </p:nvSpPr>
        <p:spPr bwMode="white">
          <a:xfrm>
            <a:off x="4487863" y="2408238"/>
            <a:ext cx="1644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应用层</a:t>
            </a:r>
            <a:endParaRPr kumimoji="0" lang="en-US" altLang="zh-CN" sz="1500">
              <a:solidFill>
                <a:schemeClr val="tx1"/>
              </a:solidFill>
            </a:endParaRPr>
          </a:p>
        </p:txBody>
      </p:sp>
      <p:sp>
        <p:nvSpPr>
          <p:cNvPr id="65552" name="Text Box 42"/>
          <p:cNvSpPr txBox="1">
            <a:spLocks noChangeArrowheads="1"/>
          </p:cNvSpPr>
          <p:nvPr/>
        </p:nvSpPr>
        <p:spPr bwMode="white">
          <a:xfrm>
            <a:off x="4506913" y="1565275"/>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系统层</a:t>
            </a:r>
            <a:endParaRPr kumimoji="0" lang="en-US" altLang="zh-CN" sz="1500">
              <a:solidFill>
                <a:schemeClr val="tx1"/>
              </a:solidFill>
            </a:endParaRPr>
          </a:p>
        </p:txBody>
      </p:sp>
      <p:cxnSp>
        <p:nvCxnSpPr>
          <p:cNvPr id="20" name="直接连接符 19"/>
          <p:cNvCxnSpPr/>
          <p:nvPr/>
        </p:nvCxnSpPr>
        <p:spPr bwMode="auto">
          <a:xfrm rot="10800000">
            <a:off x="1785938" y="4884738"/>
            <a:ext cx="1554162"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5554" name="直接连接符 21"/>
          <p:cNvCxnSpPr>
            <a:cxnSpLocks noChangeShapeType="1"/>
          </p:cNvCxnSpPr>
          <p:nvPr/>
        </p:nvCxnSpPr>
        <p:spPr bwMode="auto">
          <a:xfrm>
            <a:off x="2643188" y="4832350"/>
            <a:ext cx="685800" cy="685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直接连接符 23"/>
          <p:cNvCxnSpPr/>
          <p:nvPr/>
        </p:nvCxnSpPr>
        <p:spPr bwMode="auto">
          <a:xfrm rot="10800000">
            <a:off x="1731963" y="3975100"/>
            <a:ext cx="2036762"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直接连接符 25"/>
          <p:cNvCxnSpPr/>
          <p:nvPr/>
        </p:nvCxnSpPr>
        <p:spPr bwMode="auto">
          <a:xfrm rot="10800000">
            <a:off x="1731963" y="2957513"/>
            <a:ext cx="2519362"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 name="直接连接符 27"/>
          <p:cNvCxnSpPr/>
          <p:nvPr/>
        </p:nvCxnSpPr>
        <p:spPr bwMode="auto">
          <a:xfrm rot="10800000">
            <a:off x="1731963" y="1992313"/>
            <a:ext cx="3054350"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 name="直接连接符 29"/>
          <p:cNvCxnSpPr/>
          <p:nvPr/>
        </p:nvCxnSpPr>
        <p:spPr bwMode="auto">
          <a:xfrm rot="10800000">
            <a:off x="1731963" y="1082675"/>
            <a:ext cx="3482975"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5559" name="矩形 33"/>
          <p:cNvSpPr>
            <a:spLocks noChangeArrowheads="1"/>
          </p:cNvSpPr>
          <p:nvPr/>
        </p:nvSpPr>
        <p:spPr bwMode="auto">
          <a:xfrm>
            <a:off x="2054225" y="1179513"/>
            <a:ext cx="25177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服务系统工程、</a:t>
            </a:r>
            <a:endParaRPr kumimoji="0" lang="en-US" altLang="zh-CN" sz="1500">
              <a:solidFill>
                <a:schemeClr val="tx1"/>
              </a:solidFill>
              <a:latin typeface="Calibri" panose="020F0502020204030204" pitchFamily="34" charset="0"/>
              <a:ea typeface="宋体" panose="02010600030101010101" pitchFamily="2" charset="-122"/>
            </a:endParaRPr>
          </a:p>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面向服务的体系结构</a:t>
            </a:r>
          </a:p>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企业服务总线</a:t>
            </a:r>
          </a:p>
        </p:txBody>
      </p:sp>
      <p:cxnSp>
        <p:nvCxnSpPr>
          <p:cNvPr id="36" name="直接箭头连接符 35"/>
          <p:cNvCxnSpPr/>
          <p:nvPr/>
        </p:nvCxnSpPr>
        <p:spPr bwMode="auto">
          <a:xfrm rot="5400000">
            <a:off x="1437481" y="1526382"/>
            <a:ext cx="911225" cy="158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bwMode="auto">
          <a:xfrm rot="5400000">
            <a:off x="1437481" y="2491582"/>
            <a:ext cx="911225" cy="158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40" name="直接箭头连接符 39"/>
          <p:cNvCxnSpPr/>
          <p:nvPr/>
        </p:nvCxnSpPr>
        <p:spPr bwMode="auto">
          <a:xfrm rot="5400000">
            <a:off x="1411288" y="3482975"/>
            <a:ext cx="963612" cy="158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42" name="直接箭头连接符 41"/>
          <p:cNvCxnSpPr/>
          <p:nvPr/>
        </p:nvCxnSpPr>
        <p:spPr bwMode="auto">
          <a:xfrm rot="5400000">
            <a:off x="1437481" y="4420394"/>
            <a:ext cx="911225" cy="158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65564" name="矩形 42"/>
          <p:cNvSpPr>
            <a:spLocks noChangeArrowheads="1"/>
          </p:cNvSpPr>
          <p:nvPr/>
        </p:nvSpPr>
        <p:spPr bwMode="auto">
          <a:xfrm>
            <a:off x="2054225" y="2146300"/>
            <a:ext cx="2303463"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服务发现、服务匹配、</a:t>
            </a:r>
            <a:endParaRPr kumimoji="0" lang="en-US" altLang="zh-CN" sz="1500">
              <a:solidFill>
                <a:schemeClr val="tx1"/>
              </a:solidFill>
              <a:latin typeface="Calibri" panose="020F0502020204030204" pitchFamily="34" charset="0"/>
              <a:ea typeface="宋体" panose="02010600030101010101" pitchFamily="2" charset="-122"/>
            </a:endParaRPr>
          </a:p>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服务监控、服务适配、</a:t>
            </a:r>
            <a:endParaRPr kumimoji="0" lang="en-US" altLang="zh-CN" sz="1500">
              <a:solidFill>
                <a:schemeClr val="tx1"/>
              </a:solidFill>
              <a:latin typeface="Calibri" panose="020F0502020204030204" pitchFamily="34" charset="0"/>
              <a:ea typeface="宋体" panose="02010600030101010101" pitchFamily="2" charset="-122"/>
            </a:endParaRPr>
          </a:p>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服务验证、服务选择</a:t>
            </a:r>
          </a:p>
        </p:txBody>
      </p:sp>
      <p:sp>
        <p:nvSpPr>
          <p:cNvPr id="65565" name="矩形 43"/>
          <p:cNvSpPr>
            <a:spLocks noChangeArrowheads="1"/>
          </p:cNvSpPr>
          <p:nvPr/>
        </p:nvSpPr>
        <p:spPr bwMode="auto">
          <a:xfrm>
            <a:off x="2054225" y="3106738"/>
            <a:ext cx="225901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服务编舞、服务编排、</a:t>
            </a:r>
            <a:endParaRPr kumimoji="0" lang="en-US" altLang="zh-CN" sz="1500">
              <a:solidFill>
                <a:schemeClr val="tx1"/>
              </a:solidFill>
              <a:latin typeface="Calibri" panose="020F0502020204030204" pitchFamily="34" charset="0"/>
              <a:ea typeface="宋体" panose="02010600030101010101" pitchFamily="2" charset="-122"/>
            </a:endParaRPr>
          </a:p>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服务集成、服务组合、</a:t>
            </a:r>
            <a:endParaRPr kumimoji="0" lang="en-US" altLang="zh-CN" sz="1500">
              <a:solidFill>
                <a:schemeClr val="tx1"/>
              </a:solidFill>
              <a:latin typeface="Calibri" panose="020F0502020204030204" pitchFamily="34" charset="0"/>
              <a:ea typeface="宋体" panose="02010600030101010101" pitchFamily="2" charset="-122"/>
            </a:endParaRPr>
          </a:p>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服务协作、服务流程</a:t>
            </a:r>
          </a:p>
        </p:txBody>
      </p:sp>
      <p:sp>
        <p:nvSpPr>
          <p:cNvPr id="65566" name="矩形 44"/>
          <p:cNvSpPr>
            <a:spLocks noChangeArrowheads="1"/>
          </p:cNvSpPr>
          <p:nvPr/>
        </p:nvSpPr>
        <p:spPr bwMode="auto">
          <a:xfrm>
            <a:off x="2054225" y="4071938"/>
            <a:ext cx="20351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服务模型、服务开发、</a:t>
            </a:r>
            <a:endParaRPr kumimoji="0" lang="en-US" altLang="zh-CN" sz="1500">
              <a:solidFill>
                <a:schemeClr val="tx1"/>
              </a:solidFill>
              <a:latin typeface="Calibri" panose="020F0502020204030204" pitchFamily="34" charset="0"/>
              <a:ea typeface="宋体" panose="02010600030101010101" pitchFamily="2" charset="-122"/>
            </a:endParaRPr>
          </a:p>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服务部署、服务测试、</a:t>
            </a:r>
            <a:endParaRPr kumimoji="0" lang="en-US" altLang="zh-CN" sz="1500">
              <a:solidFill>
                <a:schemeClr val="tx1"/>
              </a:solidFill>
              <a:latin typeface="Calibri" panose="020F0502020204030204" pitchFamily="34" charset="0"/>
              <a:ea typeface="宋体" panose="02010600030101010101" pitchFamily="2" charset="-122"/>
            </a:endParaRPr>
          </a:p>
          <a:p>
            <a:pPr eaLnBrk="1" hangingPunct="1">
              <a:spcBef>
                <a:spcPct val="0"/>
              </a:spcBef>
              <a:buFontTx/>
              <a:buNone/>
            </a:pPr>
            <a:r>
              <a:rPr kumimoji="0" lang="zh-CN" altLang="en-US" sz="1500">
                <a:solidFill>
                  <a:schemeClr val="tx1"/>
                </a:solidFill>
                <a:latin typeface="Calibri" panose="020F0502020204030204" pitchFamily="34" charset="0"/>
                <a:ea typeface="宋体" panose="02010600030101010101" pitchFamily="2" charset="-122"/>
              </a:rPr>
              <a:t>服务运行、服务发布</a:t>
            </a:r>
          </a:p>
        </p:txBody>
      </p:sp>
      <p:sp>
        <p:nvSpPr>
          <p:cNvPr id="65567" name="标题 1"/>
          <p:cNvSpPr>
            <a:spLocks noGrp="1"/>
          </p:cNvSpPr>
          <p:nvPr>
            <p:ph type="title"/>
          </p:nvPr>
        </p:nvSpPr>
        <p:spPr>
          <a:xfrm>
            <a:off x="468313" y="50800"/>
            <a:ext cx="4672012" cy="485775"/>
          </a:xfrm>
        </p:spPr>
        <p:txBody>
          <a:bodyPr/>
          <a:lstStyle/>
          <a:p>
            <a:r>
              <a:rPr sz="2400">
                <a:latin typeface="Times New Roman" panose="02020603050405020304" pitchFamily="18" charset="0"/>
              </a:rPr>
              <a:t>服务计算重要科学问题</a:t>
            </a:r>
            <a:endParaRPr>
              <a:latin typeface="Times New Roman" panose="02020603050405020304" pitchFamily="18" charset="0"/>
            </a:endParaRPr>
          </a:p>
        </p:txBody>
      </p:sp>
    </p:spTree>
    <p:extLst>
      <p:ext uri="{BB962C8B-B14F-4D97-AF65-F5344CB8AC3E}">
        <p14:creationId xmlns:p14="http://schemas.microsoft.com/office/powerpoint/2010/main" val="3910187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a:xfrm>
            <a:off x="468313" y="4763"/>
            <a:ext cx="4672012" cy="484187"/>
          </a:xfrm>
        </p:spPr>
        <p:txBody>
          <a:bodyPr/>
          <a:lstStyle/>
          <a:p>
            <a:r>
              <a:rPr sz="2400">
                <a:latin typeface="Times New Roman" panose="02020603050405020304" pitchFamily="18" charset="0"/>
              </a:rPr>
              <a:t>服务计算重要科学问题</a:t>
            </a:r>
            <a:endParaRPr>
              <a:latin typeface="Times New Roman" panose="02020603050405020304" pitchFamily="18" charset="0"/>
            </a:endParaRPr>
          </a:p>
        </p:txBody>
      </p:sp>
      <p:sp>
        <p:nvSpPr>
          <p:cNvPr id="67587" name="Freeform 8"/>
          <p:cNvSpPr>
            <a:spLocks/>
          </p:cNvSpPr>
          <p:nvPr/>
        </p:nvSpPr>
        <p:spPr bwMode="gray">
          <a:xfrm>
            <a:off x="5883275" y="3546475"/>
            <a:ext cx="831850" cy="1274763"/>
          </a:xfrm>
          <a:custGeom>
            <a:avLst/>
            <a:gdLst>
              <a:gd name="T0" fmla="*/ 2147483646 w 749"/>
              <a:gd name="T1" fmla="*/ 2147483646 h 977"/>
              <a:gd name="T2" fmla="*/ 0 w 749"/>
              <a:gd name="T3" fmla="*/ 2147483646 h 977"/>
              <a:gd name="T4" fmla="*/ 2147483646 w 749"/>
              <a:gd name="T5" fmla="*/ 0 h 977"/>
              <a:gd name="T6" fmla="*/ 2147483646 w 749"/>
              <a:gd name="T7" fmla="*/ 2147483646 h 977"/>
              <a:gd name="T8" fmla="*/ 2147483646 w 749"/>
              <a:gd name="T9" fmla="*/ 2147483646 h 977"/>
              <a:gd name="T10" fmla="*/ 0 60000 65536"/>
              <a:gd name="T11" fmla="*/ 0 60000 65536"/>
              <a:gd name="T12" fmla="*/ 0 60000 65536"/>
              <a:gd name="T13" fmla="*/ 0 60000 65536"/>
              <a:gd name="T14" fmla="*/ 0 60000 65536"/>
              <a:gd name="T15" fmla="*/ 0 w 749"/>
              <a:gd name="T16" fmla="*/ 0 h 977"/>
              <a:gd name="T17" fmla="*/ 749 w 749"/>
              <a:gd name="T18" fmla="*/ 977 h 977"/>
            </a:gdLst>
            <a:ahLst/>
            <a:cxnLst>
              <a:cxn ang="T10">
                <a:pos x="T0" y="T1"/>
              </a:cxn>
              <a:cxn ang="T11">
                <a:pos x="T2" y="T3"/>
              </a:cxn>
              <a:cxn ang="T12">
                <a:pos x="T4" y="T5"/>
              </a:cxn>
              <a:cxn ang="T13">
                <a:pos x="T6" y="T7"/>
              </a:cxn>
              <a:cxn ang="T14">
                <a:pos x="T8" y="T9"/>
              </a:cxn>
            </a:cxnLst>
            <a:rect l="T15" t="T16" r="T17" b="T18"/>
            <a:pathLst>
              <a:path w="749" h="977">
                <a:moveTo>
                  <a:pt x="382" y="976"/>
                </a:moveTo>
                <a:lnTo>
                  <a:pt x="0" y="342"/>
                </a:lnTo>
                <a:lnTo>
                  <a:pt x="280" y="0"/>
                </a:lnTo>
                <a:lnTo>
                  <a:pt x="748" y="538"/>
                </a:lnTo>
                <a:lnTo>
                  <a:pt x="382" y="976"/>
                </a:lnTo>
              </a:path>
            </a:pathLst>
          </a:custGeom>
          <a:gradFill rotWithShape="0">
            <a:gsLst>
              <a:gs pos="0">
                <a:srgbClr val="009570"/>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7588" name="Freeform 9"/>
          <p:cNvSpPr>
            <a:spLocks/>
          </p:cNvSpPr>
          <p:nvPr/>
        </p:nvSpPr>
        <p:spPr bwMode="gray">
          <a:xfrm>
            <a:off x="2898775" y="3546475"/>
            <a:ext cx="3300413" cy="450850"/>
          </a:xfrm>
          <a:custGeom>
            <a:avLst/>
            <a:gdLst>
              <a:gd name="T0" fmla="*/ 0 w 2964"/>
              <a:gd name="T1" fmla="*/ 2147483646 h 344"/>
              <a:gd name="T2" fmla="*/ 2147483646 w 2964"/>
              <a:gd name="T3" fmla="*/ 2147483646 h 344"/>
              <a:gd name="T4" fmla="*/ 2147483646 w 2964"/>
              <a:gd name="T5" fmla="*/ 0 h 344"/>
              <a:gd name="T6" fmla="*/ 2147483646 w 2964"/>
              <a:gd name="T7" fmla="*/ 2147483646 h 344"/>
              <a:gd name="T8" fmla="*/ 0 w 2964"/>
              <a:gd name="T9" fmla="*/ 2147483646 h 344"/>
              <a:gd name="T10" fmla="*/ 0 60000 65536"/>
              <a:gd name="T11" fmla="*/ 0 60000 65536"/>
              <a:gd name="T12" fmla="*/ 0 60000 65536"/>
              <a:gd name="T13" fmla="*/ 0 60000 65536"/>
              <a:gd name="T14" fmla="*/ 0 60000 65536"/>
              <a:gd name="T15" fmla="*/ 0 w 2964"/>
              <a:gd name="T16" fmla="*/ 0 h 344"/>
              <a:gd name="T17" fmla="*/ 2964 w 2964"/>
              <a:gd name="T18" fmla="*/ 344 h 344"/>
            </a:gdLst>
            <a:ahLst/>
            <a:cxnLst>
              <a:cxn ang="T10">
                <a:pos x="T0" y="T1"/>
              </a:cxn>
              <a:cxn ang="T11">
                <a:pos x="T2" y="T3"/>
              </a:cxn>
              <a:cxn ang="T12">
                <a:pos x="T4" y="T5"/>
              </a:cxn>
              <a:cxn ang="T13">
                <a:pos x="T6" y="T7"/>
              </a:cxn>
              <a:cxn ang="T14">
                <a:pos x="T8" y="T9"/>
              </a:cxn>
            </a:cxnLst>
            <a:rect l="T15" t="T16" r="T17" b="T18"/>
            <a:pathLst>
              <a:path w="2964" h="344">
                <a:moveTo>
                  <a:pt x="0" y="343"/>
                </a:moveTo>
                <a:lnTo>
                  <a:pt x="2684" y="343"/>
                </a:lnTo>
                <a:lnTo>
                  <a:pt x="2963" y="0"/>
                </a:lnTo>
                <a:lnTo>
                  <a:pt x="531" y="1"/>
                </a:lnTo>
                <a:lnTo>
                  <a:pt x="0" y="343"/>
                </a:lnTo>
              </a:path>
            </a:pathLst>
          </a:custGeom>
          <a:gradFill rotWithShape="1">
            <a:gsLst>
              <a:gs pos="0">
                <a:srgbClr val="00CC99"/>
              </a:gs>
              <a:gs pos="100000">
                <a:srgbClr val="005A44"/>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7589" name="Freeform 10"/>
          <p:cNvSpPr>
            <a:spLocks/>
          </p:cNvSpPr>
          <p:nvPr/>
        </p:nvSpPr>
        <p:spPr bwMode="gray">
          <a:xfrm>
            <a:off x="2482850" y="3994150"/>
            <a:ext cx="3829050" cy="827088"/>
          </a:xfrm>
          <a:custGeom>
            <a:avLst/>
            <a:gdLst>
              <a:gd name="T0" fmla="*/ 0 w 3443"/>
              <a:gd name="T1" fmla="*/ 2147483646 h 634"/>
              <a:gd name="T2" fmla="*/ 2147483646 w 3443"/>
              <a:gd name="T3" fmla="*/ 2147483646 h 634"/>
              <a:gd name="T4" fmla="*/ 2147483646 w 3443"/>
              <a:gd name="T5" fmla="*/ 0 h 634"/>
              <a:gd name="T6" fmla="*/ 2147483646 w 3443"/>
              <a:gd name="T7" fmla="*/ 0 h 634"/>
              <a:gd name="T8" fmla="*/ 0 w 3443"/>
              <a:gd name="T9" fmla="*/ 2147483646 h 634"/>
              <a:gd name="T10" fmla="*/ 0 60000 65536"/>
              <a:gd name="T11" fmla="*/ 0 60000 65536"/>
              <a:gd name="T12" fmla="*/ 0 60000 65536"/>
              <a:gd name="T13" fmla="*/ 0 60000 65536"/>
              <a:gd name="T14" fmla="*/ 0 60000 65536"/>
              <a:gd name="T15" fmla="*/ 0 w 3443"/>
              <a:gd name="T16" fmla="*/ 0 h 634"/>
              <a:gd name="T17" fmla="*/ 3443 w 3443"/>
              <a:gd name="T18" fmla="*/ 634 h 634"/>
            </a:gdLst>
            <a:ahLst/>
            <a:cxnLst>
              <a:cxn ang="T10">
                <a:pos x="T0" y="T1"/>
              </a:cxn>
              <a:cxn ang="T11">
                <a:pos x="T2" y="T3"/>
              </a:cxn>
              <a:cxn ang="T12">
                <a:pos x="T4" y="T5"/>
              </a:cxn>
              <a:cxn ang="T13">
                <a:pos x="T6" y="T7"/>
              </a:cxn>
              <a:cxn ang="T14">
                <a:pos x="T8" y="T9"/>
              </a:cxn>
            </a:cxnLst>
            <a:rect l="T15" t="T16" r="T17" b="T18"/>
            <a:pathLst>
              <a:path w="3443" h="634">
                <a:moveTo>
                  <a:pt x="0" y="633"/>
                </a:moveTo>
                <a:lnTo>
                  <a:pt x="3442" y="633"/>
                </a:lnTo>
                <a:lnTo>
                  <a:pt x="3060" y="0"/>
                </a:lnTo>
                <a:lnTo>
                  <a:pt x="377" y="0"/>
                </a:lnTo>
                <a:lnTo>
                  <a:pt x="0" y="633"/>
                </a:lnTo>
              </a:path>
            </a:pathLst>
          </a:custGeom>
          <a:gradFill rotWithShape="0">
            <a:gsLst>
              <a:gs pos="0">
                <a:srgbClr val="86E7CF"/>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 name="Freeform 12"/>
          <p:cNvSpPr>
            <a:spLocks/>
          </p:cNvSpPr>
          <p:nvPr/>
        </p:nvSpPr>
        <p:spPr bwMode="gray">
          <a:xfrm>
            <a:off x="5402263" y="2705100"/>
            <a:ext cx="728662" cy="1111250"/>
          </a:xfrm>
          <a:custGeom>
            <a:avLst/>
            <a:gdLst>
              <a:gd name="T0" fmla="*/ 0 w 655"/>
              <a:gd name="T1" fmla="*/ 2147483646 h 849"/>
              <a:gd name="T2" fmla="*/ 2147483646 w 655"/>
              <a:gd name="T3" fmla="*/ 2147483646 h 849"/>
              <a:gd name="T4" fmla="*/ 2147483646 w 655"/>
              <a:gd name="T5" fmla="*/ 2147483646 h 849"/>
              <a:gd name="T6" fmla="*/ 2147483646 w 655"/>
              <a:gd name="T7" fmla="*/ 0 h 849"/>
              <a:gd name="T8" fmla="*/ 0 w 655"/>
              <a:gd name="T9" fmla="*/ 2147483646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rgbClr val="B27A09"/>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1" name="Freeform 13"/>
          <p:cNvSpPr>
            <a:spLocks/>
          </p:cNvSpPr>
          <p:nvPr/>
        </p:nvSpPr>
        <p:spPr bwMode="gray">
          <a:xfrm>
            <a:off x="3406775" y="2705100"/>
            <a:ext cx="2201863" cy="300038"/>
          </a:xfrm>
          <a:custGeom>
            <a:avLst/>
            <a:gdLst>
              <a:gd name="T0" fmla="*/ 0 w 1980"/>
              <a:gd name="T1" fmla="*/ 2147483646 h 229"/>
              <a:gd name="T2" fmla="*/ 2147483646 w 1980"/>
              <a:gd name="T3" fmla="*/ 2147483646 h 229"/>
              <a:gd name="T4" fmla="*/ 2147483646 w 1980"/>
              <a:gd name="T5" fmla="*/ 0 h 229"/>
              <a:gd name="T6" fmla="*/ 2147483646 w 1980"/>
              <a:gd name="T7" fmla="*/ 0 h 229"/>
              <a:gd name="T8" fmla="*/ 0 w 1980"/>
              <a:gd name="T9" fmla="*/ 2147483646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rotWithShape="0">
            <a:gsLst>
              <a:gs pos="0">
                <a:srgbClr val="F4A70C"/>
              </a:gs>
              <a:gs pos="100000">
                <a:srgbClr val="744F06"/>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2" name="Freeform 14"/>
          <p:cNvSpPr>
            <a:spLocks/>
          </p:cNvSpPr>
          <p:nvPr/>
        </p:nvSpPr>
        <p:spPr bwMode="gray">
          <a:xfrm>
            <a:off x="2981325" y="3003550"/>
            <a:ext cx="2851150" cy="812800"/>
          </a:xfrm>
          <a:custGeom>
            <a:avLst/>
            <a:gdLst>
              <a:gd name="T0" fmla="*/ 0 w 2561"/>
              <a:gd name="T1" fmla="*/ 2147483646 h 621"/>
              <a:gd name="T2" fmla="*/ 2147483646 w 2561"/>
              <a:gd name="T3" fmla="*/ 2147483646 h 621"/>
              <a:gd name="T4" fmla="*/ 2147483646 w 2561"/>
              <a:gd name="T5" fmla="*/ 0 h 621"/>
              <a:gd name="T6" fmla="*/ 2147483646 w 2561"/>
              <a:gd name="T7" fmla="*/ 0 h 621"/>
              <a:gd name="T8" fmla="*/ 0 w 2561"/>
              <a:gd name="T9" fmla="*/ 2147483646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rgbClr val="FAD58C"/>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 name="Freeform 16"/>
          <p:cNvSpPr>
            <a:spLocks/>
          </p:cNvSpPr>
          <p:nvPr/>
        </p:nvSpPr>
        <p:spPr bwMode="gray">
          <a:xfrm>
            <a:off x="4913313" y="1855788"/>
            <a:ext cx="628650" cy="966787"/>
          </a:xfrm>
          <a:custGeom>
            <a:avLst/>
            <a:gdLst>
              <a:gd name="T0" fmla="*/ 2147483646 w 564"/>
              <a:gd name="T1" fmla="*/ 2147483646 h 738"/>
              <a:gd name="T2" fmla="*/ 2147483646 w 564"/>
              <a:gd name="T3" fmla="*/ 2147483646 h 738"/>
              <a:gd name="T4" fmla="*/ 2147483646 w 564"/>
              <a:gd name="T5" fmla="*/ 0 h 738"/>
              <a:gd name="T6" fmla="*/ 0 w 564"/>
              <a:gd name="T7" fmla="*/ 2147483646 h 738"/>
              <a:gd name="T8" fmla="*/ 2147483646 w 564"/>
              <a:gd name="T9" fmla="*/ 2147483646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rotWithShape="0">
            <a:gsLst>
              <a:gs pos="0">
                <a:srgbClr val="9A38CA"/>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 name="Freeform 17"/>
          <p:cNvSpPr>
            <a:spLocks/>
          </p:cNvSpPr>
          <p:nvPr/>
        </p:nvSpPr>
        <p:spPr bwMode="gray">
          <a:xfrm>
            <a:off x="3922713" y="1855788"/>
            <a:ext cx="1098550" cy="146050"/>
          </a:xfrm>
          <a:custGeom>
            <a:avLst/>
            <a:gdLst>
              <a:gd name="T0" fmla="*/ 0 w 987"/>
              <a:gd name="T1" fmla="*/ 2147483646 h 110"/>
              <a:gd name="T2" fmla="*/ 2147483646 w 987"/>
              <a:gd name="T3" fmla="*/ 2147483646 h 110"/>
              <a:gd name="T4" fmla="*/ 2147483646 w 987"/>
              <a:gd name="T5" fmla="*/ 0 h 110"/>
              <a:gd name="T6" fmla="*/ 2147483646 w 987"/>
              <a:gd name="T7" fmla="*/ 0 h 110"/>
              <a:gd name="T8" fmla="*/ 0 w 987"/>
              <a:gd name="T9" fmla="*/ 2147483646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rotWithShape="0">
            <a:gsLst>
              <a:gs pos="0">
                <a:srgbClr val="C247FF"/>
              </a:gs>
              <a:gs pos="100000">
                <a:srgbClr val="632482"/>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 name="Freeform 18"/>
          <p:cNvSpPr>
            <a:spLocks/>
          </p:cNvSpPr>
          <p:nvPr/>
        </p:nvSpPr>
        <p:spPr bwMode="gray">
          <a:xfrm>
            <a:off x="3490913" y="1998663"/>
            <a:ext cx="1854200" cy="823912"/>
          </a:xfrm>
          <a:custGeom>
            <a:avLst/>
            <a:gdLst>
              <a:gd name="T0" fmla="*/ 0 w 1669"/>
              <a:gd name="T1" fmla="*/ 2147483646 h 629"/>
              <a:gd name="T2" fmla="*/ 2147483646 w 1669"/>
              <a:gd name="T3" fmla="*/ 2147483646 h 629"/>
              <a:gd name="T4" fmla="*/ 2147483646 w 1669"/>
              <a:gd name="T5" fmla="*/ 0 h 629"/>
              <a:gd name="T6" fmla="*/ 2147483646 w 1669"/>
              <a:gd name="T7" fmla="*/ 0 h 629"/>
              <a:gd name="T8" fmla="*/ 0 w 1669"/>
              <a:gd name="T9" fmla="*/ 2147483646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rotWithShape="0">
            <a:gsLst>
              <a:gs pos="0">
                <a:srgbClr val="E0A3FF"/>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 name="Freeform 20"/>
          <p:cNvSpPr>
            <a:spLocks/>
          </p:cNvSpPr>
          <p:nvPr/>
        </p:nvSpPr>
        <p:spPr bwMode="gray">
          <a:xfrm>
            <a:off x="4422775" y="1071563"/>
            <a:ext cx="531813" cy="817562"/>
          </a:xfrm>
          <a:custGeom>
            <a:avLst/>
            <a:gdLst>
              <a:gd name="T0" fmla="*/ 2147483646 w 477"/>
              <a:gd name="T1" fmla="*/ 2147483646 h 625"/>
              <a:gd name="T2" fmla="*/ 2147483646 w 477"/>
              <a:gd name="T3" fmla="*/ 2147483646 h 625"/>
              <a:gd name="T4" fmla="*/ 0 w 477"/>
              <a:gd name="T5" fmla="*/ 0 h 625"/>
              <a:gd name="T6" fmla="*/ 2147483646 w 477"/>
              <a:gd name="T7" fmla="*/ 2147483646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rgbClr val="0051CA"/>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 name="Freeform 21"/>
          <p:cNvSpPr>
            <a:spLocks/>
          </p:cNvSpPr>
          <p:nvPr/>
        </p:nvSpPr>
        <p:spPr bwMode="gray">
          <a:xfrm>
            <a:off x="3994150" y="1071563"/>
            <a:ext cx="860425" cy="817562"/>
          </a:xfrm>
          <a:custGeom>
            <a:avLst/>
            <a:gdLst>
              <a:gd name="T0" fmla="*/ 0 w 773"/>
              <a:gd name="T1" fmla="*/ 2147483646 h 625"/>
              <a:gd name="T2" fmla="*/ 2147483646 w 773"/>
              <a:gd name="T3" fmla="*/ 2147483646 h 625"/>
              <a:gd name="T4" fmla="*/ 2147483646 w 773"/>
              <a:gd name="T5" fmla="*/ 0 h 625"/>
              <a:gd name="T6" fmla="*/ 0 w 773"/>
              <a:gd name="T7" fmla="*/ 2147483646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rgbClr val="9EC5FF"/>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7598" name="Text Box 42"/>
          <p:cNvSpPr txBox="1">
            <a:spLocks noChangeArrowheads="1"/>
          </p:cNvSpPr>
          <p:nvPr/>
        </p:nvSpPr>
        <p:spPr bwMode="white">
          <a:xfrm>
            <a:off x="3690938" y="4270375"/>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资源层</a:t>
            </a:r>
            <a:endParaRPr kumimoji="0" lang="en-US" altLang="zh-CN" sz="1500">
              <a:solidFill>
                <a:schemeClr val="tx1"/>
              </a:solidFill>
            </a:endParaRPr>
          </a:p>
        </p:txBody>
      </p:sp>
      <p:sp>
        <p:nvSpPr>
          <p:cNvPr id="39" name="Text Box 42"/>
          <p:cNvSpPr txBox="1">
            <a:spLocks noChangeArrowheads="1"/>
          </p:cNvSpPr>
          <p:nvPr/>
        </p:nvSpPr>
        <p:spPr bwMode="white">
          <a:xfrm>
            <a:off x="3690938" y="3249613"/>
            <a:ext cx="16430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汇聚层</a:t>
            </a:r>
            <a:endParaRPr kumimoji="0" lang="en-US" altLang="zh-CN" sz="1500">
              <a:solidFill>
                <a:schemeClr val="tx1"/>
              </a:solidFill>
            </a:endParaRPr>
          </a:p>
        </p:txBody>
      </p:sp>
      <p:sp>
        <p:nvSpPr>
          <p:cNvPr id="40" name="Text Box 42"/>
          <p:cNvSpPr txBox="1">
            <a:spLocks noChangeArrowheads="1"/>
          </p:cNvSpPr>
          <p:nvPr/>
        </p:nvSpPr>
        <p:spPr bwMode="white">
          <a:xfrm>
            <a:off x="3630613" y="2343150"/>
            <a:ext cx="1644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应用层</a:t>
            </a:r>
            <a:endParaRPr kumimoji="0" lang="en-US" altLang="zh-CN" sz="1500">
              <a:solidFill>
                <a:schemeClr val="tx1"/>
              </a:solidFill>
            </a:endParaRPr>
          </a:p>
        </p:txBody>
      </p:sp>
      <p:sp>
        <p:nvSpPr>
          <p:cNvPr id="41" name="Text Box 42"/>
          <p:cNvSpPr txBox="1">
            <a:spLocks noChangeArrowheads="1"/>
          </p:cNvSpPr>
          <p:nvPr/>
        </p:nvSpPr>
        <p:spPr bwMode="white">
          <a:xfrm>
            <a:off x="3649663" y="1501775"/>
            <a:ext cx="16430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系统层</a:t>
            </a:r>
            <a:endParaRPr kumimoji="0" lang="en-US" altLang="zh-CN" sz="1500">
              <a:solidFill>
                <a:schemeClr val="tx1"/>
              </a:solidFill>
            </a:endParaRPr>
          </a:p>
        </p:txBody>
      </p:sp>
      <p:sp>
        <p:nvSpPr>
          <p:cNvPr id="26" name="圆角矩形标注 25"/>
          <p:cNvSpPr>
            <a:spLocks noChangeArrowheads="1"/>
          </p:cNvSpPr>
          <p:nvPr/>
        </p:nvSpPr>
        <p:spPr bwMode="auto">
          <a:xfrm>
            <a:off x="1946275" y="1660525"/>
            <a:ext cx="5411788" cy="1635125"/>
          </a:xfrm>
          <a:prstGeom prst="wedgeRoundRectCallout">
            <a:avLst>
              <a:gd name="adj1" fmla="val -26537"/>
              <a:gd name="adj2" fmla="val 41301"/>
              <a:gd name="adj3" fmla="val 16667"/>
            </a:avLst>
          </a:prstGeom>
          <a:solidFill>
            <a:srgbClr val="00B050"/>
          </a:solidFill>
          <a:ln w="9525">
            <a:solidFill>
              <a:schemeClr val="accent1"/>
            </a:solidFill>
            <a:round/>
            <a:headEnd/>
            <a:tailEnd/>
          </a:ln>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just" eaLnBrk="1" hangingPunct="1">
              <a:buClr>
                <a:srgbClr val="FF3300"/>
              </a:buClr>
              <a:buSzPct val="75000"/>
              <a:buFontTx/>
              <a:buNone/>
            </a:pPr>
            <a:r>
              <a:rPr kumimoji="0" lang="zh-CN" altLang="en-US" sz="1500" b="1">
                <a:solidFill>
                  <a:schemeClr val="bg1"/>
                </a:solidFill>
                <a:latin typeface="黑体" panose="02010609060101010101" pitchFamily="49" charset="-122"/>
                <a:ea typeface="黑体" panose="02010609060101010101" pitchFamily="49" charset="-122"/>
              </a:rPr>
              <a:t>     </a:t>
            </a:r>
            <a:r>
              <a:rPr kumimoji="0" lang="zh-CN" altLang="en-US" sz="1500" b="1">
                <a:solidFill>
                  <a:srgbClr val="C00000"/>
                </a:solidFill>
                <a:latin typeface="黑体" panose="02010609060101010101" pitchFamily="49" charset="-122"/>
                <a:ea typeface="黑体" panose="02010609060101010101" pitchFamily="49" charset="-122"/>
              </a:rPr>
              <a:t>服务资源层</a:t>
            </a:r>
            <a:r>
              <a:rPr kumimoji="0" lang="zh-CN" altLang="en-US" sz="1500" b="1">
                <a:solidFill>
                  <a:schemeClr val="bg1"/>
                </a:solidFill>
                <a:latin typeface="黑体" panose="02010609060101010101" pitchFamily="49" charset="-122"/>
                <a:ea typeface="黑体" panose="02010609060101010101" pitchFamily="49" charset="-122"/>
              </a:rPr>
              <a:t>作为服务计算技术体系的最底层，主要为数据和软件资源的服务化过程提供基础标准、技术和方法支持。该层主要解决两大问题：</a:t>
            </a:r>
            <a:r>
              <a:rPr kumimoji="0" lang="zh-CN" altLang="en-US" sz="1500" b="1">
                <a:solidFill>
                  <a:srgbClr val="C00000"/>
                </a:solidFill>
                <a:latin typeface="黑体" panose="02010609060101010101" pitchFamily="49" charset="-122"/>
                <a:ea typeface="黑体" panose="02010609060101010101" pitchFamily="49" charset="-122"/>
              </a:rPr>
              <a:t>其一是服务本质的认识问题</a:t>
            </a:r>
            <a:r>
              <a:rPr kumimoji="0" lang="zh-CN" altLang="en-US" sz="1500" b="1">
                <a:solidFill>
                  <a:schemeClr val="bg1"/>
                </a:solidFill>
                <a:latin typeface="黑体" panose="02010609060101010101" pitchFamily="49" charset="-122"/>
                <a:ea typeface="黑体" panose="02010609060101010101" pitchFamily="49" charset="-122"/>
              </a:rPr>
              <a:t>，即服务模型包含哪些方面？该用何种语言进行服务描述？服务具有哪些基础协议？</a:t>
            </a:r>
            <a:r>
              <a:rPr kumimoji="0" lang="zh-CN" altLang="en-US" sz="1500" b="1">
                <a:solidFill>
                  <a:srgbClr val="C00000"/>
                </a:solidFill>
                <a:latin typeface="黑体" panose="02010609060101010101" pitchFamily="49" charset="-122"/>
                <a:ea typeface="黑体" panose="02010609060101010101" pitchFamily="49" charset="-122"/>
              </a:rPr>
              <a:t>其二是服务的实现问题</a:t>
            </a:r>
            <a:r>
              <a:rPr kumimoji="0" lang="zh-CN" altLang="en-US" sz="1500" b="1">
                <a:solidFill>
                  <a:schemeClr val="bg1"/>
                </a:solidFill>
                <a:latin typeface="黑体" panose="02010609060101010101" pitchFamily="49" charset="-122"/>
                <a:ea typeface="黑体" panose="02010609060101010101" pitchFamily="49" charset="-122"/>
              </a:rPr>
              <a:t>，即如何开发、封装、测试、部署、运行和发布服务等。</a:t>
            </a:r>
          </a:p>
        </p:txBody>
      </p:sp>
    </p:spTree>
    <p:extLst>
      <p:ext uri="{BB962C8B-B14F-4D97-AF65-F5344CB8AC3E}">
        <p14:creationId xmlns:p14="http://schemas.microsoft.com/office/powerpoint/2010/main" val="2012716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grpId="0" nodeType="withEffect">
                                  <p:stCondLst>
                                    <p:cond delay="0"/>
                                  </p:stCondLst>
                                  <p:childTnLst>
                                    <p:set>
                                      <p:cBhvr rctx="PPT">
                                        <p:cTn id="6" dur="indefinite"/>
                                        <p:tgtEl>
                                          <p:spTgt spid="30"/>
                                        </p:tgtEl>
                                        <p:attrNameLst>
                                          <p:attrName>style.opacity</p:attrName>
                                        </p:attrNameLst>
                                      </p:cBhvr>
                                      <p:to>
                                        <p:strVal val="0.2"/>
                                      </p:to>
                                    </p:set>
                                    <p:animEffect filter="image" prLst="opacity: 0.2">
                                      <p:cBhvr rctx="IE">
                                        <p:cTn id="7" dur="indefinite"/>
                                        <p:tgtEl>
                                          <p:spTgt spid="30"/>
                                        </p:tgtEl>
                                      </p:cBhvr>
                                    </p:animEffect>
                                  </p:childTnLst>
                                </p:cTn>
                              </p:par>
                              <p:par>
                                <p:cTn id="8" presetID="9" presetClass="emph" presetSubtype="0" grpId="0" nodeType="withEffect">
                                  <p:stCondLst>
                                    <p:cond delay="0"/>
                                  </p:stCondLst>
                                  <p:childTnLst>
                                    <p:set>
                                      <p:cBhvr rctx="PPT">
                                        <p:cTn id="9" dur="indefinite"/>
                                        <p:tgtEl>
                                          <p:spTgt spid="31"/>
                                        </p:tgtEl>
                                        <p:attrNameLst>
                                          <p:attrName>style.opacity</p:attrName>
                                        </p:attrNameLst>
                                      </p:cBhvr>
                                      <p:to>
                                        <p:strVal val="0.2"/>
                                      </p:to>
                                    </p:set>
                                    <p:animEffect filter="image" prLst="opacity: 0.2">
                                      <p:cBhvr rctx="IE">
                                        <p:cTn id="10" dur="indefinite"/>
                                        <p:tgtEl>
                                          <p:spTgt spid="31"/>
                                        </p:tgtEl>
                                      </p:cBhvr>
                                    </p:animEffect>
                                  </p:childTnLst>
                                </p:cTn>
                              </p:par>
                              <p:par>
                                <p:cTn id="11" presetID="9" presetClass="emph" presetSubtype="0" grpId="0" nodeType="withEffect">
                                  <p:stCondLst>
                                    <p:cond delay="0"/>
                                  </p:stCondLst>
                                  <p:childTnLst>
                                    <p:set>
                                      <p:cBhvr rctx="PPT">
                                        <p:cTn id="12" dur="indefinite"/>
                                        <p:tgtEl>
                                          <p:spTgt spid="32"/>
                                        </p:tgtEl>
                                        <p:attrNameLst>
                                          <p:attrName>style.opacity</p:attrName>
                                        </p:attrNameLst>
                                      </p:cBhvr>
                                      <p:to>
                                        <p:strVal val="0.2"/>
                                      </p:to>
                                    </p:set>
                                    <p:animEffect filter="image" prLst="opacity: 0.2">
                                      <p:cBhvr rctx="IE">
                                        <p:cTn id="13" dur="indefinite"/>
                                        <p:tgtEl>
                                          <p:spTgt spid="32"/>
                                        </p:tgtEl>
                                      </p:cBhvr>
                                    </p:animEffect>
                                  </p:childTnLst>
                                </p:cTn>
                              </p:par>
                              <p:par>
                                <p:cTn id="14" presetID="9" presetClass="emph" presetSubtype="0" grpId="0" nodeType="withEffect">
                                  <p:stCondLst>
                                    <p:cond delay="0"/>
                                  </p:stCondLst>
                                  <p:childTnLst>
                                    <p:set>
                                      <p:cBhvr rctx="PPT">
                                        <p:cTn id="15" dur="indefinite"/>
                                        <p:tgtEl>
                                          <p:spTgt spid="33"/>
                                        </p:tgtEl>
                                        <p:attrNameLst>
                                          <p:attrName>style.opacity</p:attrName>
                                        </p:attrNameLst>
                                      </p:cBhvr>
                                      <p:to>
                                        <p:strVal val="0.2"/>
                                      </p:to>
                                    </p:set>
                                    <p:animEffect filter="image" prLst="opacity: 0.2">
                                      <p:cBhvr rctx="IE">
                                        <p:cTn id="16" dur="indefinite"/>
                                        <p:tgtEl>
                                          <p:spTgt spid="33"/>
                                        </p:tgtEl>
                                      </p:cBhvr>
                                    </p:animEffect>
                                  </p:childTnLst>
                                </p:cTn>
                              </p:par>
                              <p:par>
                                <p:cTn id="17" presetID="9" presetClass="emph" presetSubtype="0" grpId="0" nodeType="withEffect">
                                  <p:stCondLst>
                                    <p:cond delay="0"/>
                                  </p:stCondLst>
                                  <p:childTnLst>
                                    <p:set>
                                      <p:cBhvr rctx="PPT">
                                        <p:cTn id="18" dur="indefinite"/>
                                        <p:tgtEl>
                                          <p:spTgt spid="34"/>
                                        </p:tgtEl>
                                        <p:attrNameLst>
                                          <p:attrName>style.opacity</p:attrName>
                                        </p:attrNameLst>
                                      </p:cBhvr>
                                      <p:to>
                                        <p:strVal val="0.2"/>
                                      </p:to>
                                    </p:set>
                                    <p:animEffect filter="image" prLst="opacity: 0.2">
                                      <p:cBhvr rctx="IE">
                                        <p:cTn id="19" dur="indefinite"/>
                                        <p:tgtEl>
                                          <p:spTgt spid="34"/>
                                        </p:tgtEl>
                                      </p:cBhvr>
                                    </p:animEffect>
                                  </p:childTnLst>
                                </p:cTn>
                              </p:par>
                              <p:par>
                                <p:cTn id="20" presetID="9" presetClass="emph" presetSubtype="0" grpId="0" nodeType="withEffect">
                                  <p:stCondLst>
                                    <p:cond delay="0"/>
                                  </p:stCondLst>
                                  <p:childTnLst>
                                    <p:set>
                                      <p:cBhvr rctx="PPT">
                                        <p:cTn id="21" dur="indefinite"/>
                                        <p:tgtEl>
                                          <p:spTgt spid="35"/>
                                        </p:tgtEl>
                                        <p:attrNameLst>
                                          <p:attrName>style.opacity</p:attrName>
                                        </p:attrNameLst>
                                      </p:cBhvr>
                                      <p:to>
                                        <p:strVal val="0.2"/>
                                      </p:to>
                                    </p:set>
                                    <p:animEffect filter="image" prLst="opacity: 0.2">
                                      <p:cBhvr rctx="IE">
                                        <p:cTn id="22" dur="indefinite"/>
                                        <p:tgtEl>
                                          <p:spTgt spid="35"/>
                                        </p:tgtEl>
                                      </p:cBhvr>
                                    </p:animEffect>
                                  </p:childTnLst>
                                </p:cTn>
                              </p:par>
                              <p:par>
                                <p:cTn id="23" presetID="9" presetClass="emph" presetSubtype="0" grpId="0" nodeType="withEffect">
                                  <p:stCondLst>
                                    <p:cond delay="0"/>
                                  </p:stCondLst>
                                  <p:childTnLst>
                                    <p:set>
                                      <p:cBhvr rctx="PPT">
                                        <p:cTn id="24" dur="indefinite"/>
                                        <p:tgtEl>
                                          <p:spTgt spid="36"/>
                                        </p:tgtEl>
                                        <p:attrNameLst>
                                          <p:attrName>style.opacity</p:attrName>
                                        </p:attrNameLst>
                                      </p:cBhvr>
                                      <p:to>
                                        <p:strVal val="0.2"/>
                                      </p:to>
                                    </p:set>
                                    <p:animEffect filter="image" prLst="opacity: 0.2">
                                      <p:cBhvr rctx="IE">
                                        <p:cTn id="25" dur="indefinite"/>
                                        <p:tgtEl>
                                          <p:spTgt spid="36"/>
                                        </p:tgtEl>
                                      </p:cBhvr>
                                    </p:animEffect>
                                  </p:childTnLst>
                                </p:cTn>
                              </p:par>
                              <p:par>
                                <p:cTn id="26" presetID="9" presetClass="emph" presetSubtype="0" grpId="0" nodeType="withEffect">
                                  <p:stCondLst>
                                    <p:cond delay="0"/>
                                  </p:stCondLst>
                                  <p:childTnLst>
                                    <p:set>
                                      <p:cBhvr rctx="PPT">
                                        <p:cTn id="27" dur="indefinite"/>
                                        <p:tgtEl>
                                          <p:spTgt spid="37"/>
                                        </p:tgtEl>
                                        <p:attrNameLst>
                                          <p:attrName>style.opacity</p:attrName>
                                        </p:attrNameLst>
                                      </p:cBhvr>
                                      <p:to>
                                        <p:strVal val="0.2"/>
                                      </p:to>
                                    </p:set>
                                    <p:animEffect filter="image" prLst="opacity: 0.2">
                                      <p:cBhvr rctx="IE">
                                        <p:cTn id="28" dur="indefinite"/>
                                        <p:tgtEl>
                                          <p:spTgt spid="37"/>
                                        </p:tgtEl>
                                      </p:cBhvr>
                                    </p:animEffect>
                                  </p:childTnLst>
                                </p:cTn>
                              </p:par>
                              <p:par>
                                <p:cTn id="29" presetID="9" presetClass="emph" presetSubtype="0" grpId="0" nodeType="withEffect">
                                  <p:stCondLst>
                                    <p:cond delay="0"/>
                                  </p:stCondLst>
                                  <p:childTnLst>
                                    <p:set>
                                      <p:cBhvr rctx="PPT">
                                        <p:cTn id="30" dur="indefinite"/>
                                        <p:tgtEl>
                                          <p:spTgt spid="39"/>
                                        </p:tgtEl>
                                        <p:attrNameLst>
                                          <p:attrName>style.opacity</p:attrName>
                                        </p:attrNameLst>
                                      </p:cBhvr>
                                      <p:to>
                                        <p:strVal val="0.2"/>
                                      </p:to>
                                    </p:set>
                                    <p:animEffect filter="image" prLst="opacity: 0.2">
                                      <p:cBhvr rctx="IE">
                                        <p:cTn id="31" dur="indefinite"/>
                                        <p:tgtEl>
                                          <p:spTgt spid="39"/>
                                        </p:tgtEl>
                                      </p:cBhvr>
                                    </p:animEffect>
                                  </p:childTnLst>
                                </p:cTn>
                              </p:par>
                              <p:par>
                                <p:cTn id="32" presetID="9" presetClass="emph" presetSubtype="0" grpId="0" nodeType="withEffect">
                                  <p:stCondLst>
                                    <p:cond delay="0"/>
                                  </p:stCondLst>
                                  <p:childTnLst>
                                    <p:set>
                                      <p:cBhvr rctx="PPT">
                                        <p:cTn id="33" dur="indefinite"/>
                                        <p:tgtEl>
                                          <p:spTgt spid="40"/>
                                        </p:tgtEl>
                                        <p:attrNameLst>
                                          <p:attrName>style.opacity</p:attrName>
                                        </p:attrNameLst>
                                      </p:cBhvr>
                                      <p:to>
                                        <p:strVal val="0.2"/>
                                      </p:to>
                                    </p:set>
                                    <p:animEffect filter="image" prLst="opacity: 0.2">
                                      <p:cBhvr rctx="IE">
                                        <p:cTn id="34" dur="indefinite"/>
                                        <p:tgtEl>
                                          <p:spTgt spid="40"/>
                                        </p:tgtEl>
                                      </p:cBhvr>
                                    </p:animEffect>
                                  </p:childTnLst>
                                </p:cTn>
                              </p:par>
                              <p:par>
                                <p:cTn id="35" presetID="9" presetClass="emph" presetSubtype="0" grpId="0" nodeType="withEffect">
                                  <p:stCondLst>
                                    <p:cond delay="0"/>
                                  </p:stCondLst>
                                  <p:childTnLst>
                                    <p:set>
                                      <p:cBhvr rctx="PPT">
                                        <p:cTn id="36" dur="indefinite"/>
                                        <p:tgtEl>
                                          <p:spTgt spid="41"/>
                                        </p:tgtEl>
                                        <p:attrNameLst>
                                          <p:attrName>style.opacity</p:attrName>
                                        </p:attrNameLst>
                                      </p:cBhvr>
                                      <p:to>
                                        <p:strVal val="0.2"/>
                                      </p:to>
                                    </p:set>
                                    <p:animEffect filter="image" prLst="opacity: 0.2">
                                      <p:cBhvr rctx="IE">
                                        <p:cTn id="37" dur="indefinite"/>
                                        <p:tgtEl>
                                          <p:spTgt spid="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to="" calcmode="lin" valueType="num">
                                      <p:cBhvr>
                                        <p:cTn id="42" dur="1" fill="hold"/>
                                        <p:tgtEl>
                                          <p:spTgt spid="2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9" grpId="0"/>
      <p:bldP spid="40" grpId="0"/>
      <p:bldP spid="41" grpId="0"/>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xfrm>
            <a:off x="468313" y="26988"/>
            <a:ext cx="4672012" cy="484187"/>
          </a:xfrm>
        </p:spPr>
        <p:txBody>
          <a:bodyPr/>
          <a:lstStyle/>
          <a:p>
            <a:r>
              <a:rPr sz="2400">
                <a:latin typeface="Times New Roman" panose="02020603050405020304" pitchFamily="18" charset="0"/>
              </a:rPr>
              <a:t>服务计算重要科学问题</a:t>
            </a:r>
            <a:endParaRPr>
              <a:latin typeface="Times New Roman" panose="02020603050405020304" pitchFamily="18" charset="0"/>
            </a:endParaRPr>
          </a:p>
        </p:txBody>
      </p:sp>
      <p:sp>
        <p:nvSpPr>
          <p:cNvPr id="27" name="Freeform 8"/>
          <p:cNvSpPr>
            <a:spLocks/>
          </p:cNvSpPr>
          <p:nvPr/>
        </p:nvSpPr>
        <p:spPr bwMode="gray">
          <a:xfrm>
            <a:off x="5883275" y="3546475"/>
            <a:ext cx="831850" cy="1274763"/>
          </a:xfrm>
          <a:custGeom>
            <a:avLst/>
            <a:gdLst>
              <a:gd name="T0" fmla="*/ 2147483646 w 749"/>
              <a:gd name="T1" fmla="*/ 2147483646 h 977"/>
              <a:gd name="T2" fmla="*/ 0 w 749"/>
              <a:gd name="T3" fmla="*/ 2147483646 h 977"/>
              <a:gd name="T4" fmla="*/ 2147483646 w 749"/>
              <a:gd name="T5" fmla="*/ 0 h 977"/>
              <a:gd name="T6" fmla="*/ 2147483646 w 749"/>
              <a:gd name="T7" fmla="*/ 2147483646 h 977"/>
              <a:gd name="T8" fmla="*/ 2147483646 w 749"/>
              <a:gd name="T9" fmla="*/ 2147483646 h 977"/>
              <a:gd name="T10" fmla="*/ 0 60000 65536"/>
              <a:gd name="T11" fmla="*/ 0 60000 65536"/>
              <a:gd name="T12" fmla="*/ 0 60000 65536"/>
              <a:gd name="T13" fmla="*/ 0 60000 65536"/>
              <a:gd name="T14" fmla="*/ 0 60000 65536"/>
              <a:gd name="T15" fmla="*/ 0 w 749"/>
              <a:gd name="T16" fmla="*/ 0 h 977"/>
              <a:gd name="T17" fmla="*/ 749 w 749"/>
              <a:gd name="T18" fmla="*/ 977 h 977"/>
            </a:gdLst>
            <a:ahLst/>
            <a:cxnLst>
              <a:cxn ang="T10">
                <a:pos x="T0" y="T1"/>
              </a:cxn>
              <a:cxn ang="T11">
                <a:pos x="T2" y="T3"/>
              </a:cxn>
              <a:cxn ang="T12">
                <a:pos x="T4" y="T5"/>
              </a:cxn>
              <a:cxn ang="T13">
                <a:pos x="T6" y="T7"/>
              </a:cxn>
              <a:cxn ang="T14">
                <a:pos x="T8" y="T9"/>
              </a:cxn>
            </a:cxnLst>
            <a:rect l="T15" t="T16" r="T17" b="T18"/>
            <a:pathLst>
              <a:path w="749" h="977">
                <a:moveTo>
                  <a:pt x="382" y="976"/>
                </a:moveTo>
                <a:lnTo>
                  <a:pt x="0" y="342"/>
                </a:lnTo>
                <a:lnTo>
                  <a:pt x="280" y="0"/>
                </a:lnTo>
                <a:lnTo>
                  <a:pt x="748" y="538"/>
                </a:lnTo>
                <a:lnTo>
                  <a:pt x="382" y="976"/>
                </a:lnTo>
              </a:path>
            </a:pathLst>
          </a:custGeom>
          <a:gradFill rotWithShape="0">
            <a:gsLst>
              <a:gs pos="0">
                <a:srgbClr val="009570"/>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 name="Freeform 9"/>
          <p:cNvSpPr>
            <a:spLocks/>
          </p:cNvSpPr>
          <p:nvPr/>
        </p:nvSpPr>
        <p:spPr bwMode="gray">
          <a:xfrm>
            <a:off x="2898775" y="3546475"/>
            <a:ext cx="3300413" cy="450850"/>
          </a:xfrm>
          <a:custGeom>
            <a:avLst/>
            <a:gdLst>
              <a:gd name="T0" fmla="*/ 0 w 2964"/>
              <a:gd name="T1" fmla="*/ 2147483646 h 344"/>
              <a:gd name="T2" fmla="*/ 2147483646 w 2964"/>
              <a:gd name="T3" fmla="*/ 2147483646 h 344"/>
              <a:gd name="T4" fmla="*/ 2147483646 w 2964"/>
              <a:gd name="T5" fmla="*/ 0 h 344"/>
              <a:gd name="T6" fmla="*/ 2147483646 w 2964"/>
              <a:gd name="T7" fmla="*/ 2147483646 h 344"/>
              <a:gd name="T8" fmla="*/ 0 w 2964"/>
              <a:gd name="T9" fmla="*/ 2147483646 h 344"/>
              <a:gd name="T10" fmla="*/ 0 60000 65536"/>
              <a:gd name="T11" fmla="*/ 0 60000 65536"/>
              <a:gd name="T12" fmla="*/ 0 60000 65536"/>
              <a:gd name="T13" fmla="*/ 0 60000 65536"/>
              <a:gd name="T14" fmla="*/ 0 60000 65536"/>
              <a:gd name="T15" fmla="*/ 0 w 2964"/>
              <a:gd name="T16" fmla="*/ 0 h 344"/>
              <a:gd name="T17" fmla="*/ 2964 w 2964"/>
              <a:gd name="T18" fmla="*/ 344 h 344"/>
            </a:gdLst>
            <a:ahLst/>
            <a:cxnLst>
              <a:cxn ang="T10">
                <a:pos x="T0" y="T1"/>
              </a:cxn>
              <a:cxn ang="T11">
                <a:pos x="T2" y="T3"/>
              </a:cxn>
              <a:cxn ang="T12">
                <a:pos x="T4" y="T5"/>
              </a:cxn>
              <a:cxn ang="T13">
                <a:pos x="T6" y="T7"/>
              </a:cxn>
              <a:cxn ang="T14">
                <a:pos x="T8" y="T9"/>
              </a:cxn>
            </a:cxnLst>
            <a:rect l="T15" t="T16" r="T17" b="T18"/>
            <a:pathLst>
              <a:path w="2964" h="344">
                <a:moveTo>
                  <a:pt x="0" y="343"/>
                </a:moveTo>
                <a:lnTo>
                  <a:pt x="2684" y="343"/>
                </a:lnTo>
                <a:lnTo>
                  <a:pt x="2963" y="0"/>
                </a:lnTo>
                <a:lnTo>
                  <a:pt x="531" y="1"/>
                </a:lnTo>
                <a:lnTo>
                  <a:pt x="0" y="343"/>
                </a:lnTo>
              </a:path>
            </a:pathLst>
          </a:custGeom>
          <a:gradFill rotWithShape="1">
            <a:gsLst>
              <a:gs pos="0">
                <a:srgbClr val="00CC99"/>
              </a:gs>
              <a:gs pos="100000">
                <a:srgbClr val="005A44"/>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9" name="Freeform 10"/>
          <p:cNvSpPr>
            <a:spLocks/>
          </p:cNvSpPr>
          <p:nvPr/>
        </p:nvSpPr>
        <p:spPr bwMode="gray">
          <a:xfrm>
            <a:off x="2482850" y="3994150"/>
            <a:ext cx="3829050" cy="827088"/>
          </a:xfrm>
          <a:custGeom>
            <a:avLst/>
            <a:gdLst>
              <a:gd name="T0" fmla="*/ 0 w 3443"/>
              <a:gd name="T1" fmla="*/ 2147483646 h 634"/>
              <a:gd name="T2" fmla="*/ 2147483646 w 3443"/>
              <a:gd name="T3" fmla="*/ 2147483646 h 634"/>
              <a:gd name="T4" fmla="*/ 2147483646 w 3443"/>
              <a:gd name="T5" fmla="*/ 0 h 634"/>
              <a:gd name="T6" fmla="*/ 2147483646 w 3443"/>
              <a:gd name="T7" fmla="*/ 0 h 634"/>
              <a:gd name="T8" fmla="*/ 0 w 3443"/>
              <a:gd name="T9" fmla="*/ 2147483646 h 634"/>
              <a:gd name="T10" fmla="*/ 0 60000 65536"/>
              <a:gd name="T11" fmla="*/ 0 60000 65536"/>
              <a:gd name="T12" fmla="*/ 0 60000 65536"/>
              <a:gd name="T13" fmla="*/ 0 60000 65536"/>
              <a:gd name="T14" fmla="*/ 0 60000 65536"/>
              <a:gd name="T15" fmla="*/ 0 w 3443"/>
              <a:gd name="T16" fmla="*/ 0 h 634"/>
              <a:gd name="T17" fmla="*/ 3443 w 3443"/>
              <a:gd name="T18" fmla="*/ 634 h 634"/>
            </a:gdLst>
            <a:ahLst/>
            <a:cxnLst>
              <a:cxn ang="T10">
                <a:pos x="T0" y="T1"/>
              </a:cxn>
              <a:cxn ang="T11">
                <a:pos x="T2" y="T3"/>
              </a:cxn>
              <a:cxn ang="T12">
                <a:pos x="T4" y="T5"/>
              </a:cxn>
              <a:cxn ang="T13">
                <a:pos x="T6" y="T7"/>
              </a:cxn>
              <a:cxn ang="T14">
                <a:pos x="T8" y="T9"/>
              </a:cxn>
            </a:cxnLst>
            <a:rect l="T15" t="T16" r="T17" b="T18"/>
            <a:pathLst>
              <a:path w="3443" h="634">
                <a:moveTo>
                  <a:pt x="0" y="633"/>
                </a:moveTo>
                <a:lnTo>
                  <a:pt x="3442" y="633"/>
                </a:lnTo>
                <a:lnTo>
                  <a:pt x="3060" y="0"/>
                </a:lnTo>
                <a:lnTo>
                  <a:pt x="377" y="0"/>
                </a:lnTo>
                <a:lnTo>
                  <a:pt x="0" y="633"/>
                </a:lnTo>
              </a:path>
            </a:pathLst>
          </a:custGeom>
          <a:gradFill rotWithShape="0">
            <a:gsLst>
              <a:gs pos="0">
                <a:srgbClr val="86E7CF"/>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9638" name="Freeform 12"/>
          <p:cNvSpPr>
            <a:spLocks/>
          </p:cNvSpPr>
          <p:nvPr/>
        </p:nvSpPr>
        <p:spPr bwMode="gray">
          <a:xfrm>
            <a:off x="5402263" y="2705100"/>
            <a:ext cx="728662" cy="1111250"/>
          </a:xfrm>
          <a:custGeom>
            <a:avLst/>
            <a:gdLst>
              <a:gd name="T0" fmla="*/ 0 w 655"/>
              <a:gd name="T1" fmla="*/ 2147483646 h 849"/>
              <a:gd name="T2" fmla="*/ 2147483646 w 655"/>
              <a:gd name="T3" fmla="*/ 2147483646 h 849"/>
              <a:gd name="T4" fmla="*/ 2147483646 w 655"/>
              <a:gd name="T5" fmla="*/ 2147483646 h 849"/>
              <a:gd name="T6" fmla="*/ 2147483646 w 655"/>
              <a:gd name="T7" fmla="*/ 0 h 849"/>
              <a:gd name="T8" fmla="*/ 0 w 655"/>
              <a:gd name="T9" fmla="*/ 2147483646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rgbClr val="B27A09"/>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9639" name="Freeform 13"/>
          <p:cNvSpPr>
            <a:spLocks/>
          </p:cNvSpPr>
          <p:nvPr/>
        </p:nvSpPr>
        <p:spPr bwMode="gray">
          <a:xfrm>
            <a:off x="3406775" y="2705100"/>
            <a:ext cx="2201863" cy="300038"/>
          </a:xfrm>
          <a:custGeom>
            <a:avLst/>
            <a:gdLst>
              <a:gd name="T0" fmla="*/ 0 w 1980"/>
              <a:gd name="T1" fmla="*/ 2147483646 h 229"/>
              <a:gd name="T2" fmla="*/ 2147483646 w 1980"/>
              <a:gd name="T3" fmla="*/ 2147483646 h 229"/>
              <a:gd name="T4" fmla="*/ 2147483646 w 1980"/>
              <a:gd name="T5" fmla="*/ 0 h 229"/>
              <a:gd name="T6" fmla="*/ 2147483646 w 1980"/>
              <a:gd name="T7" fmla="*/ 0 h 229"/>
              <a:gd name="T8" fmla="*/ 0 w 1980"/>
              <a:gd name="T9" fmla="*/ 2147483646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rotWithShape="0">
            <a:gsLst>
              <a:gs pos="0">
                <a:srgbClr val="F4A70C"/>
              </a:gs>
              <a:gs pos="100000">
                <a:srgbClr val="744F06"/>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9640" name="Freeform 14"/>
          <p:cNvSpPr>
            <a:spLocks/>
          </p:cNvSpPr>
          <p:nvPr/>
        </p:nvSpPr>
        <p:spPr bwMode="gray">
          <a:xfrm>
            <a:off x="2981325" y="3003550"/>
            <a:ext cx="2851150" cy="812800"/>
          </a:xfrm>
          <a:custGeom>
            <a:avLst/>
            <a:gdLst>
              <a:gd name="T0" fmla="*/ 0 w 2561"/>
              <a:gd name="T1" fmla="*/ 2147483646 h 621"/>
              <a:gd name="T2" fmla="*/ 2147483646 w 2561"/>
              <a:gd name="T3" fmla="*/ 2147483646 h 621"/>
              <a:gd name="T4" fmla="*/ 2147483646 w 2561"/>
              <a:gd name="T5" fmla="*/ 0 h 621"/>
              <a:gd name="T6" fmla="*/ 2147483646 w 2561"/>
              <a:gd name="T7" fmla="*/ 0 h 621"/>
              <a:gd name="T8" fmla="*/ 0 w 2561"/>
              <a:gd name="T9" fmla="*/ 2147483646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rgbClr val="FAD58C"/>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 name="Freeform 16"/>
          <p:cNvSpPr>
            <a:spLocks/>
          </p:cNvSpPr>
          <p:nvPr/>
        </p:nvSpPr>
        <p:spPr bwMode="gray">
          <a:xfrm>
            <a:off x="4913313" y="1855788"/>
            <a:ext cx="628650" cy="966787"/>
          </a:xfrm>
          <a:custGeom>
            <a:avLst/>
            <a:gdLst>
              <a:gd name="T0" fmla="*/ 2147483646 w 564"/>
              <a:gd name="T1" fmla="*/ 2147483646 h 738"/>
              <a:gd name="T2" fmla="*/ 2147483646 w 564"/>
              <a:gd name="T3" fmla="*/ 2147483646 h 738"/>
              <a:gd name="T4" fmla="*/ 2147483646 w 564"/>
              <a:gd name="T5" fmla="*/ 0 h 738"/>
              <a:gd name="T6" fmla="*/ 0 w 564"/>
              <a:gd name="T7" fmla="*/ 2147483646 h 738"/>
              <a:gd name="T8" fmla="*/ 2147483646 w 564"/>
              <a:gd name="T9" fmla="*/ 2147483646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rotWithShape="0">
            <a:gsLst>
              <a:gs pos="0">
                <a:srgbClr val="9A38CA"/>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 name="Freeform 17"/>
          <p:cNvSpPr>
            <a:spLocks/>
          </p:cNvSpPr>
          <p:nvPr/>
        </p:nvSpPr>
        <p:spPr bwMode="gray">
          <a:xfrm>
            <a:off x="3922713" y="1855788"/>
            <a:ext cx="1098550" cy="146050"/>
          </a:xfrm>
          <a:custGeom>
            <a:avLst/>
            <a:gdLst>
              <a:gd name="T0" fmla="*/ 0 w 987"/>
              <a:gd name="T1" fmla="*/ 2147483646 h 110"/>
              <a:gd name="T2" fmla="*/ 2147483646 w 987"/>
              <a:gd name="T3" fmla="*/ 2147483646 h 110"/>
              <a:gd name="T4" fmla="*/ 2147483646 w 987"/>
              <a:gd name="T5" fmla="*/ 0 h 110"/>
              <a:gd name="T6" fmla="*/ 2147483646 w 987"/>
              <a:gd name="T7" fmla="*/ 0 h 110"/>
              <a:gd name="T8" fmla="*/ 0 w 987"/>
              <a:gd name="T9" fmla="*/ 2147483646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rotWithShape="0">
            <a:gsLst>
              <a:gs pos="0">
                <a:srgbClr val="C247FF"/>
              </a:gs>
              <a:gs pos="100000">
                <a:srgbClr val="632482"/>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 name="Freeform 18"/>
          <p:cNvSpPr>
            <a:spLocks/>
          </p:cNvSpPr>
          <p:nvPr/>
        </p:nvSpPr>
        <p:spPr bwMode="gray">
          <a:xfrm>
            <a:off x="3490913" y="1998663"/>
            <a:ext cx="1854200" cy="823912"/>
          </a:xfrm>
          <a:custGeom>
            <a:avLst/>
            <a:gdLst>
              <a:gd name="T0" fmla="*/ 0 w 1669"/>
              <a:gd name="T1" fmla="*/ 2147483646 h 629"/>
              <a:gd name="T2" fmla="*/ 2147483646 w 1669"/>
              <a:gd name="T3" fmla="*/ 2147483646 h 629"/>
              <a:gd name="T4" fmla="*/ 2147483646 w 1669"/>
              <a:gd name="T5" fmla="*/ 0 h 629"/>
              <a:gd name="T6" fmla="*/ 2147483646 w 1669"/>
              <a:gd name="T7" fmla="*/ 0 h 629"/>
              <a:gd name="T8" fmla="*/ 0 w 1669"/>
              <a:gd name="T9" fmla="*/ 2147483646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rotWithShape="0">
            <a:gsLst>
              <a:gs pos="0">
                <a:srgbClr val="E0A3FF"/>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 name="Freeform 20"/>
          <p:cNvSpPr>
            <a:spLocks/>
          </p:cNvSpPr>
          <p:nvPr/>
        </p:nvSpPr>
        <p:spPr bwMode="gray">
          <a:xfrm>
            <a:off x="4422775" y="1071563"/>
            <a:ext cx="531813" cy="817562"/>
          </a:xfrm>
          <a:custGeom>
            <a:avLst/>
            <a:gdLst>
              <a:gd name="T0" fmla="*/ 2147483646 w 477"/>
              <a:gd name="T1" fmla="*/ 2147483646 h 625"/>
              <a:gd name="T2" fmla="*/ 2147483646 w 477"/>
              <a:gd name="T3" fmla="*/ 2147483646 h 625"/>
              <a:gd name="T4" fmla="*/ 0 w 477"/>
              <a:gd name="T5" fmla="*/ 0 h 625"/>
              <a:gd name="T6" fmla="*/ 2147483646 w 477"/>
              <a:gd name="T7" fmla="*/ 2147483646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rgbClr val="0051CA"/>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 name="Freeform 21"/>
          <p:cNvSpPr>
            <a:spLocks/>
          </p:cNvSpPr>
          <p:nvPr/>
        </p:nvSpPr>
        <p:spPr bwMode="gray">
          <a:xfrm>
            <a:off x="3994150" y="1071563"/>
            <a:ext cx="860425" cy="817562"/>
          </a:xfrm>
          <a:custGeom>
            <a:avLst/>
            <a:gdLst>
              <a:gd name="T0" fmla="*/ 0 w 773"/>
              <a:gd name="T1" fmla="*/ 2147483646 h 625"/>
              <a:gd name="T2" fmla="*/ 2147483646 w 773"/>
              <a:gd name="T3" fmla="*/ 2147483646 h 625"/>
              <a:gd name="T4" fmla="*/ 2147483646 w 773"/>
              <a:gd name="T5" fmla="*/ 0 h 625"/>
              <a:gd name="T6" fmla="*/ 0 w 773"/>
              <a:gd name="T7" fmla="*/ 2147483646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rgbClr val="9EC5FF"/>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 name="Text Box 42"/>
          <p:cNvSpPr txBox="1">
            <a:spLocks noChangeArrowheads="1"/>
          </p:cNvSpPr>
          <p:nvPr/>
        </p:nvSpPr>
        <p:spPr bwMode="white">
          <a:xfrm>
            <a:off x="3690938" y="4270375"/>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资源层</a:t>
            </a:r>
            <a:endParaRPr kumimoji="0" lang="en-US" altLang="zh-CN" sz="1500">
              <a:solidFill>
                <a:schemeClr val="tx1"/>
              </a:solidFill>
            </a:endParaRPr>
          </a:p>
        </p:txBody>
      </p:sp>
      <p:sp>
        <p:nvSpPr>
          <p:cNvPr id="69647" name="Text Box 42"/>
          <p:cNvSpPr txBox="1">
            <a:spLocks noChangeArrowheads="1"/>
          </p:cNvSpPr>
          <p:nvPr/>
        </p:nvSpPr>
        <p:spPr bwMode="white">
          <a:xfrm>
            <a:off x="3690938" y="3249613"/>
            <a:ext cx="16430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汇聚层</a:t>
            </a:r>
            <a:endParaRPr kumimoji="0" lang="en-US" altLang="zh-CN" sz="1500">
              <a:solidFill>
                <a:schemeClr val="tx1"/>
              </a:solidFill>
            </a:endParaRPr>
          </a:p>
        </p:txBody>
      </p:sp>
      <p:sp>
        <p:nvSpPr>
          <p:cNvPr id="40" name="Text Box 42"/>
          <p:cNvSpPr txBox="1">
            <a:spLocks noChangeArrowheads="1"/>
          </p:cNvSpPr>
          <p:nvPr/>
        </p:nvSpPr>
        <p:spPr bwMode="white">
          <a:xfrm>
            <a:off x="3630613" y="2343150"/>
            <a:ext cx="1644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应用层</a:t>
            </a:r>
            <a:endParaRPr kumimoji="0" lang="en-US" altLang="zh-CN" sz="1500">
              <a:solidFill>
                <a:schemeClr val="tx1"/>
              </a:solidFill>
            </a:endParaRPr>
          </a:p>
        </p:txBody>
      </p:sp>
      <p:sp>
        <p:nvSpPr>
          <p:cNvPr id="41" name="Text Box 42"/>
          <p:cNvSpPr txBox="1">
            <a:spLocks noChangeArrowheads="1"/>
          </p:cNvSpPr>
          <p:nvPr/>
        </p:nvSpPr>
        <p:spPr bwMode="white">
          <a:xfrm>
            <a:off x="3649663" y="1501775"/>
            <a:ext cx="16430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系统层</a:t>
            </a:r>
            <a:endParaRPr kumimoji="0" lang="en-US" altLang="zh-CN" sz="1500">
              <a:solidFill>
                <a:schemeClr val="tx1"/>
              </a:solidFill>
            </a:endParaRPr>
          </a:p>
        </p:txBody>
      </p:sp>
      <p:sp>
        <p:nvSpPr>
          <p:cNvPr id="26" name="圆角矩形标注 25"/>
          <p:cNvSpPr>
            <a:spLocks noChangeArrowheads="1"/>
          </p:cNvSpPr>
          <p:nvPr/>
        </p:nvSpPr>
        <p:spPr bwMode="auto">
          <a:xfrm>
            <a:off x="1839913" y="1398588"/>
            <a:ext cx="5411787" cy="1890712"/>
          </a:xfrm>
          <a:prstGeom prst="wedgeRoundRectCallout">
            <a:avLst>
              <a:gd name="adj1" fmla="val -26537"/>
              <a:gd name="adj2" fmla="val 41301"/>
              <a:gd name="adj3" fmla="val 16667"/>
            </a:avLst>
          </a:prstGeom>
          <a:solidFill>
            <a:srgbClr val="00B050"/>
          </a:solidFill>
          <a:ln w="9525">
            <a:solidFill>
              <a:schemeClr val="accent1"/>
            </a:solidFill>
            <a:round/>
            <a:headEnd/>
            <a:tailEnd/>
          </a:ln>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just" eaLnBrk="1" hangingPunct="1">
              <a:buClr>
                <a:srgbClr val="FF3300"/>
              </a:buClr>
              <a:buSzPct val="75000"/>
              <a:buFontTx/>
              <a:buNone/>
            </a:pPr>
            <a:r>
              <a:rPr kumimoji="0" lang="zh-CN" altLang="en-US" sz="1500" b="1">
                <a:solidFill>
                  <a:schemeClr val="bg1"/>
                </a:solidFill>
                <a:latin typeface="Times New Roman" panose="02020603050405020304" pitchFamily="18" charset="0"/>
                <a:ea typeface="黑体" panose="02010609060101010101" pitchFamily="49" charset="-122"/>
              </a:rPr>
              <a:t>         服务资源层实现了各类异质异构数据和软件资源的服务标准化，而</a:t>
            </a:r>
            <a:r>
              <a:rPr kumimoji="0" lang="zh-CN" altLang="en-US" sz="1500" b="1">
                <a:solidFill>
                  <a:srgbClr val="C00000"/>
                </a:solidFill>
                <a:latin typeface="Times New Roman" panose="02020603050405020304" pitchFamily="18" charset="0"/>
                <a:ea typeface="黑体" panose="02010609060101010101" pitchFamily="49" charset="-122"/>
              </a:rPr>
              <a:t>服务汇聚层</a:t>
            </a:r>
            <a:r>
              <a:rPr kumimoji="0" lang="zh-CN" altLang="en-US" sz="1500" b="1">
                <a:solidFill>
                  <a:schemeClr val="bg1"/>
                </a:solidFill>
                <a:latin typeface="Times New Roman" panose="02020603050405020304" pitchFamily="18" charset="0"/>
                <a:ea typeface="黑体" panose="02010609060101010101" pitchFamily="49" charset="-122"/>
              </a:rPr>
              <a:t>则是在服务资源层基础上进一步实现</a:t>
            </a:r>
            <a:r>
              <a:rPr kumimoji="0" lang="zh-CN" altLang="en-US" sz="1500" b="1">
                <a:solidFill>
                  <a:srgbClr val="C00000"/>
                </a:solidFill>
                <a:latin typeface="Times New Roman" panose="02020603050405020304" pitchFamily="18" charset="0"/>
                <a:ea typeface="黑体" panose="02010609060101010101" pitchFamily="49" charset="-122"/>
              </a:rPr>
              <a:t>细粒度服务到大粒度服务的标准化</a:t>
            </a:r>
            <a:r>
              <a:rPr kumimoji="0" lang="zh-CN" altLang="en-US" sz="1500" b="1">
                <a:solidFill>
                  <a:schemeClr val="bg1"/>
                </a:solidFill>
                <a:latin typeface="Times New Roman" panose="02020603050405020304" pitchFamily="18" charset="0"/>
                <a:ea typeface="黑体" panose="02010609060101010101" pitchFamily="49" charset="-122"/>
              </a:rPr>
              <a:t>，即为不同服务之间的协同以及由多个服务构成的服务流程的管理提供一系列标准、技术和方法，它涵盖了</a:t>
            </a:r>
            <a:r>
              <a:rPr kumimoji="0" lang="zh-CN" altLang="en-US" sz="1500" b="1">
                <a:solidFill>
                  <a:srgbClr val="C00000"/>
                </a:solidFill>
                <a:latin typeface="Times New Roman" panose="02020603050405020304" pitchFamily="18" charset="0"/>
                <a:ea typeface="黑体" panose="02010609060101010101" pitchFamily="49" charset="-122"/>
              </a:rPr>
              <a:t>服务集成与协作</a:t>
            </a:r>
            <a:r>
              <a:rPr kumimoji="0" lang="zh-CN" altLang="en-US" sz="1500" b="1">
                <a:solidFill>
                  <a:schemeClr val="bg1"/>
                </a:solidFill>
                <a:latin typeface="Times New Roman" panose="02020603050405020304" pitchFamily="18" charset="0"/>
                <a:ea typeface="黑体" panose="02010609060101010101" pitchFamily="49" charset="-122"/>
              </a:rPr>
              <a:t>、</a:t>
            </a:r>
            <a:r>
              <a:rPr kumimoji="0" lang="zh-CN" altLang="en-US" sz="1500" b="1">
                <a:solidFill>
                  <a:srgbClr val="C00000"/>
                </a:solidFill>
                <a:latin typeface="Times New Roman" panose="02020603050405020304" pitchFamily="18" charset="0"/>
                <a:ea typeface="黑体" panose="02010609060101010101" pitchFamily="49" charset="-122"/>
              </a:rPr>
              <a:t>服务编排</a:t>
            </a:r>
            <a:r>
              <a:rPr kumimoji="0" lang="en-US" altLang="zh-CN" sz="1500" b="1">
                <a:solidFill>
                  <a:schemeClr val="bg1"/>
                </a:solidFill>
                <a:latin typeface="Times New Roman" panose="02020603050405020304" pitchFamily="18" charset="0"/>
                <a:ea typeface="宋体" panose="02010600030101010101" pitchFamily="2" charset="-122"/>
                <a:cs typeface="Times New Roman" panose="02020603050405020304" pitchFamily="18" charset="0"/>
              </a:rPr>
              <a:t>(Service Orchestration)</a:t>
            </a:r>
            <a:r>
              <a:rPr kumimoji="0" lang="zh-CN" altLang="en-US" sz="1500" b="1">
                <a:solidFill>
                  <a:schemeClr val="bg1"/>
                </a:solidFill>
                <a:latin typeface="Times New Roman" panose="02020603050405020304" pitchFamily="18" charset="0"/>
                <a:ea typeface="黑体" panose="02010609060101010101" pitchFamily="49" charset="-122"/>
              </a:rPr>
              <a:t>与</a:t>
            </a:r>
            <a:r>
              <a:rPr kumimoji="0" lang="zh-CN" altLang="en-US" sz="1500" b="1">
                <a:solidFill>
                  <a:srgbClr val="C00000"/>
                </a:solidFill>
                <a:latin typeface="Times New Roman" panose="02020603050405020304" pitchFamily="18" charset="0"/>
                <a:ea typeface="黑体" panose="02010609060101010101" pitchFamily="49" charset="-122"/>
              </a:rPr>
              <a:t>服务编舞</a:t>
            </a:r>
            <a:r>
              <a:rPr kumimoji="0" lang="en-US" altLang="zh-CN" sz="1500" b="1">
                <a:solidFill>
                  <a:schemeClr val="bg1"/>
                </a:solidFill>
                <a:latin typeface="Times New Roman" panose="02020603050405020304" pitchFamily="18" charset="0"/>
                <a:ea typeface="宋体" panose="02010600030101010101" pitchFamily="2" charset="-122"/>
              </a:rPr>
              <a:t>(Service Choreography)</a:t>
            </a:r>
            <a:r>
              <a:rPr kumimoji="0" lang="zh-CN" altLang="en-US" sz="1500" b="1">
                <a:solidFill>
                  <a:schemeClr val="bg1"/>
                </a:solidFill>
                <a:latin typeface="Times New Roman" panose="02020603050405020304" pitchFamily="18" charset="0"/>
                <a:ea typeface="黑体" panose="02010609060101010101" pitchFamily="49" charset="-122"/>
              </a:rPr>
              <a:t>、</a:t>
            </a:r>
            <a:r>
              <a:rPr kumimoji="0" lang="zh-CN" altLang="en-US" sz="1500" b="1">
                <a:solidFill>
                  <a:srgbClr val="C00000"/>
                </a:solidFill>
                <a:latin typeface="Times New Roman" panose="02020603050405020304" pitchFamily="18" charset="0"/>
                <a:ea typeface="黑体" panose="02010609060101010101" pitchFamily="49" charset="-122"/>
              </a:rPr>
              <a:t>服务流程管理</a:t>
            </a:r>
            <a:r>
              <a:rPr kumimoji="0" lang="zh-CN" altLang="en-US" sz="1500" b="1">
                <a:solidFill>
                  <a:schemeClr val="bg1"/>
                </a:solidFill>
                <a:latin typeface="Times New Roman" panose="02020603050405020304" pitchFamily="18" charset="0"/>
                <a:ea typeface="黑体" panose="02010609060101010101" pitchFamily="49" charset="-122"/>
              </a:rPr>
              <a:t>等</a:t>
            </a:r>
            <a:r>
              <a:rPr kumimoji="0" lang="en-US" altLang="zh-CN" sz="1500" b="1">
                <a:solidFill>
                  <a:schemeClr val="bg1"/>
                </a:solidFill>
                <a:latin typeface="Times New Roman" panose="02020603050405020304" pitchFamily="18" charset="0"/>
                <a:ea typeface="宋体" panose="02010600030101010101" pitchFamily="2" charset="-122"/>
              </a:rPr>
              <a:t>.</a:t>
            </a:r>
            <a:endParaRPr kumimoji="0" lang="zh-CN" altLang="en-US" sz="1500" b="1">
              <a:solidFill>
                <a:schemeClr val="bg1"/>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289882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grpId="0" nodeType="clickEffect">
                                  <p:stCondLst>
                                    <p:cond delay="0"/>
                                  </p:stCondLst>
                                  <p:childTnLst>
                                    <p:set>
                                      <p:cBhvr rctx="PPT">
                                        <p:cTn id="6" dur="indefinite"/>
                                        <p:tgtEl>
                                          <p:spTgt spid="33"/>
                                        </p:tgtEl>
                                        <p:attrNameLst>
                                          <p:attrName>style.opacity</p:attrName>
                                        </p:attrNameLst>
                                      </p:cBhvr>
                                      <p:to>
                                        <p:strVal val="0.2"/>
                                      </p:to>
                                    </p:set>
                                    <p:animEffect filter="image" prLst="opacity: 0.2">
                                      <p:cBhvr rctx="IE">
                                        <p:cTn id="7" dur="indefinite"/>
                                        <p:tgtEl>
                                          <p:spTgt spid="33"/>
                                        </p:tgtEl>
                                      </p:cBhvr>
                                    </p:animEffect>
                                  </p:childTnLst>
                                </p:cTn>
                              </p:par>
                              <p:par>
                                <p:cTn id="8" presetID="9" presetClass="emph" presetSubtype="0" grpId="0" nodeType="withEffect">
                                  <p:stCondLst>
                                    <p:cond delay="0"/>
                                  </p:stCondLst>
                                  <p:childTnLst>
                                    <p:set>
                                      <p:cBhvr rctx="PPT">
                                        <p:cTn id="9" dur="indefinite"/>
                                        <p:tgtEl>
                                          <p:spTgt spid="34"/>
                                        </p:tgtEl>
                                        <p:attrNameLst>
                                          <p:attrName>style.opacity</p:attrName>
                                        </p:attrNameLst>
                                      </p:cBhvr>
                                      <p:to>
                                        <p:strVal val="0.2"/>
                                      </p:to>
                                    </p:set>
                                    <p:animEffect filter="image" prLst="opacity: 0.2">
                                      <p:cBhvr rctx="IE">
                                        <p:cTn id="10" dur="indefinite"/>
                                        <p:tgtEl>
                                          <p:spTgt spid="34"/>
                                        </p:tgtEl>
                                      </p:cBhvr>
                                    </p:animEffect>
                                  </p:childTnLst>
                                </p:cTn>
                              </p:par>
                              <p:par>
                                <p:cTn id="11" presetID="9" presetClass="emph" presetSubtype="0" grpId="0" nodeType="withEffect">
                                  <p:stCondLst>
                                    <p:cond delay="0"/>
                                  </p:stCondLst>
                                  <p:childTnLst>
                                    <p:set>
                                      <p:cBhvr rctx="PPT">
                                        <p:cTn id="12" dur="indefinite"/>
                                        <p:tgtEl>
                                          <p:spTgt spid="35"/>
                                        </p:tgtEl>
                                        <p:attrNameLst>
                                          <p:attrName>style.opacity</p:attrName>
                                        </p:attrNameLst>
                                      </p:cBhvr>
                                      <p:to>
                                        <p:strVal val="0.2"/>
                                      </p:to>
                                    </p:set>
                                    <p:animEffect filter="image" prLst="opacity: 0.2">
                                      <p:cBhvr rctx="IE">
                                        <p:cTn id="13" dur="indefinite"/>
                                        <p:tgtEl>
                                          <p:spTgt spid="35"/>
                                        </p:tgtEl>
                                      </p:cBhvr>
                                    </p:animEffect>
                                  </p:childTnLst>
                                </p:cTn>
                              </p:par>
                              <p:par>
                                <p:cTn id="14" presetID="9" presetClass="emph" presetSubtype="0" grpId="0" nodeType="withEffect">
                                  <p:stCondLst>
                                    <p:cond delay="0"/>
                                  </p:stCondLst>
                                  <p:childTnLst>
                                    <p:set>
                                      <p:cBhvr rctx="PPT">
                                        <p:cTn id="15" dur="indefinite"/>
                                        <p:tgtEl>
                                          <p:spTgt spid="36"/>
                                        </p:tgtEl>
                                        <p:attrNameLst>
                                          <p:attrName>style.opacity</p:attrName>
                                        </p:attrNameLst>
                                      </p:cBhvr>
                                      <p:to>
                                        <p:strVal val="0.2"/>
                                      </p:to>
                                    </p:set>
                                    <p:animEffect filter="image" prLst="opacity: 0.2">
                                      <p:cBhvr rctx="IE">
                                        <p:cTn id="16" dur="indefinite"/>
                                        <p:tgtEl>
                                          <p:spTgt spid="36"/>
                                        </p:tgtEl>
                                      </p:cBhvr>
                                    </p:animEffect>
                                  </p:childTnLst>
                                </p:cTn>
                              </p:par>
                              <p:par>
                                <p:cTn id="17" presetID="9" presetClass="emph" presetSubtype="0" grpId="0" nodeType="withEffect">
                                  <p:stCondLst>
                                    <p:cond delay="0"/>
                                  </p:stCondLst>
                                  <p:childTnLst>
                                    <p:set>
                                      <p:cBhvr rctx="PPT">
                                        <p:cTn id="18" dur="indefinite"/>
                                        <p:tgtEl>
                                          <p:spTgt spid="37"/>
                                        </p:tgtEl>
                                        <p:attrNameLst>
                                          <p:attrName>style.opacity</p:attrName>
                                        </p:attrNameLst>
                                      </p:cBhvr>
                                      <p:to>
                                        <p:strVal val="0.2"/>
                                      </p:to>
                                    </p:set>
                                    <p:animEffect filter="image" prLst="opacity: 0.2">
                                      <p:cBhvr rctx="IE">
                                        <p:cTn id="19" dur="indefinite"/>
                                        <p:tgtEl>
                                          <p:spTgt spid="37"/>
                                        </p:tgtEl>
                                      </p:cBhvr>
                                    </p:animEffect>
                                  </p:childTnLst>
                                </p:cTn>
                              </p:par>
                              <p:par>
                                <p:cTn id="20" presetID="9" presetClass="emph" presetSubtype="0" grpId="0" nodeType="withEffect">
                                  <p:stCondLst>
                                    <p:cond delay="0"/>
                                  </p:stCondLst>
                                  <p:childTnLst>
                                    <p:set>
                                      <p:cBhvr rctx="PPT">
                                        <p:cTn id="21" dur="indefinite"/>
                                        <p:tgtEl>
                                          <p:spTgt spid="40"/>
                                        </p:tgtEl>
                                        <p:attrNameLst>
                                          <p:attrName>style.opacity</p:attrName>
                                        </p:attrNameLst>
                                      </p:cBhvr>
                                      <p:to>
                                        <p:strVal val="0.2"/>
                                      </p:to>
                                    </p:set>
                                    <p:animEffect filter="image" prLst="opacity: 0.2">
                                      <p:cBhvr rctx="IE">
                                        <p:cTn id="22" dur="indefinite"/>
                                        <p:tgtEl>
                                          <p:spTgt spid="40"/>
                                        </p:tgtEl>
                                      </p:cBhvr>
                                    </p:animEffect>
                                  </p:childTnLst>
                                </p:cTn>
                              </p:par>
                              <p:par>
                                <p:cTn id="23" presetID="9" presetClass="emph" presetSubtype="0" grpId="0" nodeType="withEffect">
                                  <p:stCondLst>
                                    <p:cond delay="0"/>
                                  </p:stCondLst>
                                  <p:childTnLst>
                                    <p:set>
                                      <p:cBhvr rctx="PPT">
                                        <p:cTn id="24" dur="indefinite"/>
                                        <p:tgtEl>
                                          <p:spTgt spid="41"/>
                                        </p:tgtEl>
                                        <p:attrNameLst>
                                          <p:attrName>style.opacity</p:attrName>
                                        </p:attrNameLst>
                                      </p:cBhvr>
                                      <p:to>
                                        <p:strVal val="0.2"/>
                                      </p:to>
                                    </p:set>
                                    <p:animEffect filter="image" prLst="opacity: 0.2">
                                      <p:cBhvr rctx="IE">
                                        <p:cTn id="25" dur="indefinite"/>
                                        <p:tgtEl>
                                          <p:spTgt spid="41"/>
                                        </p:tgtEl>
                                      </p:cBhvr>
                                    </p:animEffect>
                                  </p:childTnLst>
                                </p:cTn>
                              </p:par>
                              <p:par>
                                <p:cTn id="26" presetID="9" presetClass="emph" presetSubtype="0" grpId="0" nodeType="withEffect">
                                  <p:stCondLst>
                                    <p:cond delay="0"/>
                                  </p:stCondLst>
                                  <p:childTnLst>
                                    <p:set>
                                      <p:cBhvr rctx="PPT">
                                        <p:cTn id="27" dur="indefinite"/>
                                        <p:tgtEl>
                                          <p:spTgt spid="27"/>
                                        </p:tgtEl>
                                        <p:attrNameLst>
                                          <p:attrName>style.opacity</p:attrName>
                                        </p:attrNameLst>
                                      </p:cBhvr>
                                      <p:to>
                                        <p:strVal val="0.2"/>
                                      </p:to>
                                    </p:set>
                                    <p:animEffect filter="image" prLst="opacity: 0.2">
                                      <p:cBhvr rctx="IE">
                                        <p:cTn id="28" dur="indefinite"/>
                                        <p:tgtEl>
                                          <p:spTgt spid="27"/>
                                        </p:tgtEl>
                                      </p:cBhvr>
                                    </p:animEffect>
                                  </p:childTnLst>
                                </p:cTn>
                              </p:par>
                              <p:par>
                                <p:cTn id="29" presetID="9" presetClass="emph" presetSubtype="0" grpId="0" nodeType="withEffect">
                                  <p:stCondLst>
                                    <p:cond delay="0"/>
                                  </p:stCondLst>
                                  <p:childTnLst>
                                    <p:set>
                                      <p:cBhvr rctx="PPT">
                                        <p:cTn id="30" dur="indefinite"/>
                                        <p:tgtEl>
                                          <p:spTgt spid="28"/>
                                        </p:tgtEl>
                                        <p:attrNameLst>
                                          <p:attrName>style.opacity</p:attrName>
                                        </p:attrNameLst>
                                      </p:cBhvr>
                                      <p:to>
                                        <p:strVal val="0.2"/>
                                      </p:to>
                                    </p:set>
                                    <p:animEffect filter="image" prLst="opacity: 0.2">
                                      <p:cBhvr rctx="IE">
                                        <p:cTn id="31" dur="indefinite"/>
                                        <p:tgtEl>
                                          <p:spTgt spid="28"/>
                                        </p:tgtEl>
                                      </p:cBhvr>
                                    </p:animEffect>
                                  </p:childTnLst>
                                </p:cTn>
                              </p:par>
                              <p:par>
                                <p:cTn id="32" presetID="9" presetClass="emph" presetSubtype="0" grpId="0" nodeType="withEffect">
                                  <p:stCondLst>
                                    <p:cond delay="0"/>
                                  </p:stCondLst>
                                  <p:childTnLst>
                                    <p:set>
                                      <p:cBhvr rctx="PPT">
                                        <p:cTn id="33" dur="indefinite"/>
                                        <p:tgtEl>
                                          <p:spTgt spid="29"/>
                                        </p:tgtEl>
                                        <p:attrNameLst>
                                          <p:attrName>style.opacity</p:attrName>
                                        </p:attrNameLst>
                                      </p:cBhvr>
                                      <p:to>
                                        <p:strVal val="0.2"/>
                                      </p:to>
                                    </p:set>
                                    <p:animEffect filter="image" prLst="opacity: 0.2">
                                      <p:cBhvr rctx="IE">
                                        <p:cTn id="34" dur="indefinite"/>
                                        <p:tgtEl>
                                          <p:spTgt spid="29"/>
                                        </p:tgtEl>
                                      </p:cBhvr>
                                    </p:animEffect>
                                  </p:childTnLst>
                                </p:cTn>
                              </p:par>
                              <p:par>
                                <p:cTn id="35" presetID="9" presetClass="emph" presetSubtype="0" grpId="0" nodeType="withEffect">
                                  <p:stCondLst>
                                    <p:cond delay="0"/>
                                  </p:stCondLst>
                                  <p:childTnLst>
                                    <p:set>
                                      <p:cBhvr rctx="PPT">
                                        <p:cTn id="36" dur="indefinite"/>
                                        <p:tgtEl>
                                          <p:spTgt spid="38"/>
                                        </p:tgtEl>
                                        <p:attrNameLst>
                                          <p:attrName>style.opacity</p:attrName>
                                        </p:attrNameLst>
                                      </p:cBhvr>
                                      <p:to>
                                        <p:strVal val="0.2"/>
                                      </p:to>
                                    </p:set>
                                    <p:animEffect filter="image" prLst="opacity: 0.2">
                                      <p:cBhvr rctx="IE">
                                        <p:cTn id="37" dur="indefinite"/>
                                        <p:tgtEl>
                                          <p:spTgt spid="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to="" calcmode="lin" valueType="num">
                                      <p:cBhvr>
                                        <p:cTn id="42" dur="1" fill="hold"/>
                                        <p:tgtEl>
                                          <p:spTgt spid="2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3" grpId="0" animBg="1"/>
      <p:bldP spid="34" grpId="0" animBg="1"/>
      <p:bldP spid="35" grpId="0" animBg="1"/>
      <p:bldP spid="36" grpId="0" animBg="1"/>
      <p:bldP spid="37" grpId="0" animBg="1"/>
      <p:bldP spid="38" grpId="0"/>
      <p:bldP spid="40" grpId="0"/>
      <p:bldP spid="41"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468313" y="33338"/>
            <a:ext cx="4672012" cy="485775"/>
          </a:xfrm>
        </p:spPr>
        <p:txBody>
          <a:bodyPr/>
          <a:lstStyle/>
          <a:p>
            <a:r>
              <a:rPr sz="2400">
                <a:latin typeface="Times New Roman" panose="02020603050405020304" pitchFamily="18" charset="0"/>
              </a:rPr>
              <a:t>服务计算重要科学问题</a:t>
            </a:r>
            <a:endParaRPr>
              <a:latin typeface="Times New Roman" panose="02020603050405020304" pitchFamily="18" charset="0"/>
            </a:endParaRPr>
          </a:p>
        </p:txBody>
      </p:sp>
      <p:sp>
        <p:nvSpPr>
          <p:cNvPr id="27" name="Freeform 8"/>
          <p:cNvSpPr>
            <a:spLocks/>
          </p:cNvSpPr>
          <p:nvPr/>
        </p:nvSpPr>
        <p:spPr bwMode="gray">
          <a:xfrm>
            <a:off x="5883275" y="3440113"/>
            <a:ext cx="831850" cy="1274762"/>
          </a:xfrm>
          <a:custGeom>
            <a:avLst/>
            <a:gdLst>
              <a:gd name="T0" fmla="*/ 2147483646 w 749"/>
              <a:gd name="T1" fmla="*/ 2147483646 h 977"/>
              <a:gd name="T2" fmla="*/ 0 w 749"/>
              <a:gd name="T3" fmla="*/ 2147483646 h 977"/>
              <a:gd name="T4" fmla="*/ 2147483646 w 749"/>
              <a:gd name="T5" fmla="*/ 0 h 977"/>
              <a:gd name="T6" fmla="*/ 2147483646 w 749"/>
              <a:gd name="T7" fmla="*/ 2147483646 h 977"/>
              <a:gd name="T8" fmla="*/ 2147483646 w 749"/>
              <a:gd name="T9" fmla="*/ 2147483646 h 977"/>
              <a:gd name="T10" fmla="*/ 0 60000 65536"/>
              <a:gd name="T11" fmla="*/ 0 60000 65536"/>
              <a:gd name="T12" fmla="*/ 0 60000 65536"/>
              <a:gd name="T13" fmla="*/ 0 60000 65536"/>
              <a:gd name="T14" fmla="*/ 0 60000 65536"/>
              <a:gd name="T15" fmla="*/ 0 w 749"/>
              <a:gd name="T16" fmla="*/ 0 h 977"/>
              <a:gd name="T17" fmla="*/ 749 w 749"/>
              <a:gd name="T18" fmla="*/ 977 h 977"/>
            </a:gdLst>
            <a:ahLst/>
            <a:cxnLst>
              <a:cxn ang="T10">
                <a:pos x="T0" y="T1"/>
              </a:cxn>
              <a:cxn ang="T11">
                <a:pos x="T2" y="T3"/>
              </a:cxn>
              <a:cxn ang="T12">
                <a:pos x="T4" y="T5"/>
              </a:cxn>
              <a:cxn ang="T13">
                <a:pos x="T6" y="T7"/>
              </a:cxn>
              <a:cxn ang="T14">
                <a:pos x="T8" y="T9"/>
              </a:cxn>
            </a:cxnLst>
            <a:rect l="T15" t="T16" r="T17" b="T18"/>
            <a:pathLst>
              <a:path w="749" h="977">
                <a:moveTo>
                  <a:pt x="382" y="976"/>
                </a:moveTo>
                <a:lnTo>
                  <a:pt x="0" y="342"/>
                </a:lnTo>
                <a:lnTo>
                  <a:pt x="280" y="0"/>
                </a:lnTo>
                <a:lnTo>
                  <a:pt x="748" y="538"/>
                </a:lnTo>
                <a:lnTo>
                  <a:pt x="382" y="976"/>
                </a:lnTo>
              </a:path>
            </a:pathLst>
          </a:custGeom>
          <a:gradFill rotWithShape="0">
            <a:gsLst>
              <a:gs pos="0">
                <a:srgbClr val="009570"/>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 name="Freeform 9"/>
          <p:cNvSpPr>
            <a:spLocks/>
          </p:cNvSpPr>
          <p:nvPr/>
        </p:nvSpPr>
        <p:spPr bwMode="gray">
          <a:xfrm>
            <a:off x="2898775" y="3440113"/>
            <a:ext cx="3300413" cy="449262"/>
          </a:xfrm>
          <a:custGeom>
            <a:avLst/>
            <a:gdLst>
              <a:gd name="T0" fmla="*/ 0 w 2964"/>
              <a:gd name="T1" fmla="*/ 2147483646 h 344"/>
              <a:gd name="T2" fmla="*/ 2147483646 w 2964"/>
              <a:gd name="T3" fmla="*/ 2147483646 h 344"/>
              <a:gd name="T4" fmla="*/ 2147483646 w 2964"/>
              <a:gd name="T5" fmla="*/ 0 h 344"/>
              <a:gd name="T6" fmla="*/ 2147483646 w 2964"/>
              <a:gd name="T7" fmla="*/ 2147483646 h 344"/>
              <a:gd name="T8" fmla="*/ 0 w 2964"/>
              <a:gd name="T9" fmla="*/ 2147483646 h 344"/>
              <a:gd name="T10" fmla="*/ 0 60000 65536"/>
              <a:gd name="T11" fmla="*/ 0 60000 65536"/>
              <a:gd name="T12" fmla="*/ 0 60000 65536"/>
              <a:gd name="T13" fmla="*/ 0 60000 65536"/>
              <a:gd name="T14" fmla="*/ 0 60000 65536"/>
              <a:gd name="T15" fmla="*/ 0 w 2964"/>
              <a:gd name="T16" fmla="*/ 0 h 344"/>
              <a:gd name="T17" fmla="*/ 2964 w 2964"/>
              <a:gd name="T18" fmla="*/ 344 h 344"/>
            </a:gdLst>
            <a:ahLst/>
            <a:cxnLst>
              <a:cxn ang="T10">
                <a:pos x="T0" y="T1"/>
              </a:cxn>
              <a:cxn ang="T11">
                <a:pos x="T2" y="T3"/>
              </a:cxn>
              <a:cxn ang="T12">
                <a:pos x="T4" y="T5"/>
              </a:cxn>
              <a:cxn ang="T13">
                <a:pos x="T6" y="T7"/>
              </a:cxn>
              <a:cxn ang="T14">
                <a:pos x="T8" y="T9"/>
              </a:cxn>
            </a:cxnLst>
            <a:rect l="T15" t="T16" r="T17" b="T18"/>
            <a:pathLst>
              <a:path w="2964" h="344">
                <a:moveTo>
                  <a:pt x="0" y="343"/>
                </a:moveTo>
                <a:lnTo>
                  <a:pt x="2684" y="343"/>
                </a:lnTo>
                <a:lnTo>
                  <a:pt x="2963" y="0"/>
                </a:lnTo>
                <a:lnTo>
                  <a:pt x="531" y="1"/>
                </a:lnTo>
                <a:lnTo>
                  <a:pt x="0" y="343"/>
                </a:lnTo>
              </a:path>
            </a:pathLst>
          </a:custGeom>
          <a:gradFill rotWithShape="1">
            <a:gsLst>
              <a:gs pos="0">
                <a:srgbClr val="00CC99"/>
              </a:gs>
              <a:gs pos="100000">
                <a:srgbClr val="005A44"/>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9" name="Freeform 10"/>
          <p:cNvSpPr>
            <a:spLocks/>
          </p:cNvSpPr>
          <p:nvPr/>
        </p:nvSpPr>
        <p:spPr bwMode="gray">
          <a:xfrm>
            <a:off x="2482850" y="3887788"/>
            <a:ext cx="3829050" cy="827087"/>
          </a:xfrm>
          <a:custGeom>
            <a:avLst/>
            <a:gdLst>
              <a:gd name="T0" fmla="*/ 0 w 3443"/>
              <a:gd name="T1" fmla="*/ 2147483646 h 634"/>
              <a:gd name="T2" fmla="*/ 2147483646 w 3443"/>
              <a:gd name="T3" fmla="*/ 2147483646 h 634"/>
              <a:gd name="T4" fmla="*/ 2147483646 w 3443"/>
              <a:gd name="T5" fmla="*/ 0 h 634"/>
              <a:gd name="T6" fmla="*/ 2147483646 w 3443"/>
              <a:gd name="T7" fmla="*/ 0 h 634"/>
              <a:gd name="T8" fmla="*/ 0 w 3443"/>
              <a:gd name="T9" fmla="*/ 2147483646 h 634"/>
              <a:gd name="T10" fmla="*/ 0 60000 65536"/>
              <a:gd name="T11" fmla="*/ 0 60000 65536"/>
              <a:gd name="T12" fmla="*/ 0 60000 65536"/>
              <a:gd name="T13" fmla="*/ 0 60000 65536"/>
              <a:gd name="T14" fmla="*/ 0 60000 65536"/>
              <a:gd name="T15" fmla="*/ 0 w 3443"/>
              <a:gd name="T16" fmla="*/ 0 h 634"/>
              <a:gd name="T17" fmla="*/ 3443 w 3443"/>
              <a:gd name="T18" fmla="*/ 634 h 634"/>
            </a:gdLst>
            <a:ahLst/>
            <a:cxnLst>
              <a:cxn ang="T10">
                <a:pos x="T0" y="T1"/>
              </a:cxn>
              <a:cxn ang="T11">
                <a:pos x="T2" y="T3"/>
              </a:cxn>
              <a:cxn ang="T12">
                <a:pos x="T4" y="T5"/>
              </a:cxn>
              <a:cxn ang="T13">
                <a:pos x="T6" y="T7"/>
              </a:cxn>
              <a:cxn ang="T14">
                <a:pos x="T8" y="T9"/>
              </a:cxn>
            </a:cxnLst>
            <a:rect l="T15" t="T16" r="T17" b="T18"/>
            <a:pathLst>
              <a:path w="3443" h="634">
                <a:moveTo>
                  <a:pt x="0" y="633"/>
                </a:moveTo>
                <a:lnTo>
                  <a:pt x="3442" y="633"/>
                </a:lnTo>
                <a:lnTo>
                  <a:pt x="3060" y="0"/>
                </a:lnTo>
                <a:lnTo>
                  <a:pt x="377" y="0"/>
                </a:lnTo>
                <a:lnTo>
                  <a:pt x="0" y="633"/>
                </a:lnTo>
              </a:path>
            </a:pathLst>
          </a:custGeom>
          <a:gradFill rotWithShape="0">
            <a:gsLst>
              <a:gs pos="0">
                <a:srgbClr val="86E7CF"/>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 name="Freeform 12"/>
          <p:cNvSpPr>
            <a:spLocks/>
          </p:cNvSpPr>
          <p:nvPr/>
        </p:nvSpPr>
        <p:spPr bwMode="gray">
          <a:xfrm>
            <a:off x="5402263" y="2598738"/>
            <a:ext cx="728662" cy="1109662"/>
          </a:xfrm>
          <a:custGeom>
            <a:avLst/>
            <a:gdLst>
              <a:gd name="T0" fmla="*/ 0 w 655"/>
              <a:gd name="T1" fmla="*/ 2147483646 h 849"/>
              <a:gd name="T2" fmla="*/ 2147483646 w 655"/>
              <a:gd name="T3" fmla="*/ 2147483646 h 849"/>
              <a:gd name="T4" fmla="*/ 2147483646 w 655"/>
              <a:gd name="T5" fmla="*/ 2147483646 h 849"/>
              <a:gd name="T6" fmla="*/ 2147483646 w 655"/>
              <a:gd name="T7" fmla="*/ 0 h 849"/>
              <a:gd name="T8" fmla="*/ 0 w 655"/>
              <a:gd name="T9" fmla="*/ 2147483646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rgbClr val="B27A09"/>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1" name="Freeform 13"/>
          <p:cNvSpPr>
            <a:spLocks/>
          </p:cNvSpPr>
          <p:nvPr/>
        </p:nvSpPr>
        <p:spPr bwMode="gray">
          <a:xfrm>
            <a:off x="3406775" y="2598738"/>
            <a:ext cx="2201863" cy="300037"/>
          </a:xfrm>
          <a:custGeom>
            <a:avLst/>
            <a:gdLst>
              <a:gd name="T0" fmla="*/ 0 w 1980"/>
              <a:gd name="T1" fmla="*/ 2147483646 h 229"/>
              <a:gd name="T2" fmla="*/ 2147483646 w 1980"/>
              <a:gd name="T3" fmla="*/ 2147483646 h 229"/>
              <a:gd name="T4" fmla="*/ 2147483646 w 1980"/>
              <a:gd name="T5" fmla="*/ 0 h 229"/>
              <a:gd name="T6" fmla="*/ 2147483646 w 1980"/>
              <a:gd name="T7" fmla="*/ 0 h 229"/>
              <a:gd name="T8" fmla="*/ 0 w 1980"/>
              <a:gd name="T9" fmla="*/ 2147483646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rotWithShape="0">
            <a:gsLst>
              <a:gs pos="0">
                <a:srgbClr val="F4A70C"/>
              </a:gs>
              <a:gs pos="100000">
                <a:srgbClr val="744F06"/>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2" name="Freeform 14"/>
          <p:cNvSpPr>
            <a:spLocks/>
          </p:cNvSpPr>
          <p:nvPr/>
        </p:nvSpPr>
        <p:spPr bwMode="gray">
          <a:xfrm>
            <a:off x="2981325" y="2897188"/>
            <a:ext cx="2851150" cy="811212"/>
          </a:xfrm>
          <a:custGeom>
            <a:avLst/>
            <a:gdLst>
              <a:gd name="T0" fmla="*/ 0 w 2561"/>
              <a:gd name="T1" fmla="*/ 2147483646 h 621"/>
              <a:gd name="T2" fmla="*/ 2147483646 w 2561"/>
              <a:gd name="T3" fmla="*/ 2147483646 h 621"/>
              <a:gd name="T4" fmla="*/ 2147483646 w 2561"/>
              <a:gd name="T5" fmla="*/ 0 h 621"/>
              <a:gd name="T6" fmla="*/ 2147483646 w 2561"/>
              <a:gd name="T7" fmla="*/ 0 h 621"/>
              <a:gd name="T8" fmla="*/ 0 w 2561"/>
              <a:gd name="T9" fmla="*/ 2147483646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rgbClr val="FAD58C"/>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1689" name="Freeform 16"/>
          <p:cNvSpPr>
            <a:spLocks/>
          </p:cNvSpPr>
          <p:nvPr/>
        </p:nvSpPr>
        <p:spPr bwMode="gray">
          <a:xfrm>
            <a:off x="4913313" y="1749425"/>
            <a:ext cx="628650" cy="965200"/>
          </a:xfrm>
          <a:custGeom>
            <a:avLst/>
            <a:gdLst>
              <a:gd name="T0" fmla="*/ 2147483646 w 564"/>
              <a:gd name="T1" fmla="*/ 2147483646 h 738"/>
              <a:gd name="T2" fmla="*/ 2147483646 w 564"/>
              <a:gd name="T3" fmla="*/ 2147483646 h 738"/>
              <a:gd name="T4" fmla="*/ 2147483646 w 564"/>
              <a:gd name="T5" fmla="*/ 0 h 738"/>
              <a:gd name="T6" fmla="*/ 0 w 564"/>
              <a:gd name="T7" fmla="*/ 2147483646 h 738"/>
              <a:gd name="T8" fmla="*/ 2147483646 w 564"/>
              <a:gd name="T9" fmla="*/ 2147483646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rotWithShape="0">
            <a:gsLst>
              <a:gs pos="0">
                <a:srgbClr val="9A38CA"/>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1690" name="Freeform 17"/>
          <p:cNvSpPr>
            <a:spLocks/>
          </p:cNvSpPr>
          <p:nvPr/>
        </p:nvSpPr>
        <p:spPr bwMode="gray">
          <a:xfrm>
            <a:off x="3922713" y="1749425"/>
            <a:ext cx="1098550" cy="144463"/>
          </a:xfrm>
          <a:custGeom>
            <a:avLst/>
            <a:gdLst>
              <a:gd name="T0" fmla="*/ 0 w 987"/>
              <a:gd name="T1" fmla="*/ 2147483646 h 110"/>
              <a:gd name="T2" fmla="*/ 2147483646 w 987"/>
              <a:gd name="T3" fmla="*/ 2147483646 h 110"/>
              <a:gd name="T4" fmla="*/ 2147483646 w 987"/>
              <a:gd name="T5" fmla="*/ 0 h 110"/>
              <a:gd name="T6" fmla="*/ 2147483646 w 987"/>
              <a:gd name="T7" fmla="*/ 0 h 110"/>
              <a:gd name="T8" fmla="*/ 0 w 987"/>
              <a:gd name="T9" fmla="*/ 2147483646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rotWithShape="0">
            <a:gsLst>
              <a:gs pos="0">
                <a:srgbClr val="C247FF"/>
              </a:gs>
              <a:gs pos="100000">
                <a:srgbClr val="632482"/>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1691" name="Freeform 18"/>
          <p:cNvSpPr>
            <a:spLocks/>
          </p:cNvSpPr>
          <p:nvPr/>
        </p:nvSpPr>
        <p:spPr bwMode="gray">
          <a:xfrm>
            <a:off x="3490913" y="1892300"/>
            <a:ext cx="1854200" cy="822325"/>
          </a:xfrm>
          <a:custGeom>
            <a:avLst/>
            <a:gdLst>
              <a:gd name="T0" fmla="*/ 0 w 1669"/>
              <a:gd name="T1" fmla="*/ 2147483646 h 629"/>
              <a:gd name="T2" fmla="*/ 2147483646 w 1669"/>
              <a:gd name="T3" fmla="*/ 2147483646 h 629"/>
              <a:gd name="T4" fmla="*/ 2147483646 w 1669"/>
              <a:gd name="T5" fmla="*/ 0 h 629"/>
              <a:gd name="T6" fmla="*/ 2147483646 w 1669"/>
              <a:gd name="T7" fmla="*/ 0 h 629"/>
              <a:gd name="T8" fmla="*/ 0 w 1669"/>
              <a:gd name="T9" fmla="*/ 2147483646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rotWithShape="0">
            <a:gsLst>
              <a:gs pos="0">
                <a:srgbClr val="E0A3FF"/>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 name="Freeform 20"/>
          <p:cNvSpPr>
            <a:spLocks/>
          </p:cNvSpPr>
          <p:nvPr/>
        </p:nvSpPr>
        <p:spPr bwMode="gray">
          <a:xfrm>
            <a:off x="4422775" y="965200"/>
            <a:ext cx="531813" cy="817563"/>
          </a:xfrm>
          <a:custGeom>
            <a:avLst/>
            <a:gdLst>
              <a:gd name="T0" fmla="*/ 2147483646 w 477"/>
              <a:gd name="T1" fmla="*/ 2147483646 h 625"/>
              <a:gd name="T2" fmla="*/ 2147483646 w 477"/>
              <a:gd name="T3" fmla="*/ 2147483646 h 625"/>
              <a:gd name="T4" fmla="*/ 0 w 477"/>
              <a:gd name="T5" fmla="*/ 0 h 625"/>
              <a:gd name="T6" fmla="*/ 2147483646 w 477"/>
              <a:gd name="T7" fmla="*/ 2147483646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rgbClr val="0051CA"/>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 name="Freeform 21"/>
          <p:cNvSpPr>
            <a:spLocks/>
          </p:cNvSpPr>
          <p:nvPr/>
        </p:nvSpPr>
        <p:spPr bwMode="gray">
          <a:xfrm>
            <a:off x="3994150" y="965200"/>
            <a:ext cx="860425" cy="817563"/>
          </a:xfrm>
          <a:custGeom>
            <a:avLst/>
            <a:gdLst>
              <a:gd name="T0" fmla="*/ 0 w 773"/>
              <a:gd name="T1" fmla="*/ 2147483646 h 625"/>
              <a:gd name="T2" fmla="*/ 2147483646 w 773"/>
              <a:gd name="T3" fmla="*/ 2147483646 h 625"/>
              <a:gd name="T4" fmla="*/ 2147483646 w 773"/>
              <a:gd name="T5" fmla="*/ 0 h 625"/>
              <a:gd name="T6" fmla="*/ 0 w 773"/>
              <a:gd name="T7" fmla="*/ 2147483646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rgbClr val="9EC5FF"/>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 name="Text Box 42"/>
          <p:cNvSpPr txBox="1">
            <a:spLocks noChangeArrowheads="1"/>
          </p:cNvSpPr>
          <p:nvPr/>
        </p:nvSpPr>
        <p:spPr bwMode="white">
          <a:xfrm>
            <a:off x="3690938" y="4164013"/>
            <a:ext cx="16430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资源层</a:t>
            </a:r>
            <a:endParaRPr kumimoji="0" lang="en-US" altLang="zh-CN" sz="1500">
              <a:solidFill>
                <a:schemeClr val="tx1"/>
              </a:solidFill>
            </a:endParaRPr>
          </a:p>
        </p:txBody>
      </p:sp>
      <p:sp>
        <p:nvSpPr>
          <p:cNvPr id="39" name="Text Box 42"/>
          <p:cNvSpPr txBox="1">
            <a:spLocks noChangeArrowheads="1"/>
          </p:cNvSpPr>
          <p:nvPr/>
        </p:nvSpPr>
        <p:spPr bwMode="white">
          <a:xfrm>
            <a:off x="3690938" y="3141663"/>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汇聚层</a:t>
            </a:r>
            <a:endParaRPr kumimoji="0" lang="en-US" altLang="zh-CN" sz="1500">
              <a:solidFill>
                <a:schemeClr val="tx1"/>
              </a:solidFill>
            </a:endParaRPr>
          </a:p>
        </p:txBody>
      </p:sp>
      <p:sp>
        <p:nvSpPr>
          <p:cNvPr id="71696" name="Text Box 42"/>
          <p:cNvSpPr txBox="1">
            <a:spLocks noChangeArrowheads="1"/>
          </p:cNvSpPr>
          <p:nvPr/>
        </p:nvSpPr>
        <p:spPr bwMode="white">
          <a:xfrm>
            <a:off x="3630613" y="2236788"/>
            <a:ext cx="1644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应用层</a:t>
            </a:r>
            <a:endParaRPr kumimoji="0" lang="en-US" altLang="zh-CN" sz="1500">
              <a:solidFill>
                <a:schemeClr val="tx1"/>
              </a:solidFill>
            </a:endParaRPr>
          </a:p>
        </p:txBody>
      </p:sp>
      <p:sp>
        <p:nvSpPr>
          <p:cNvPr id="41" name="Text Box 42"/>
          <p:cNvSpPr txBox="1">
            <a:spLocks noChangeArrowheads="1"/>
          </p:cNvSpPr>
          <p:nvPr/>
        </p:nvSpPr>
        <p:spPr bwMode="white">
          <a:xfrm>
            <a:off x="3649663" y="1393825"/>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系统层</a:t>
            </a:r>
            <a:endParaRPr kumimoji="0" lang="en-US" altLang="zh-CN" sz="1500">
              <a:solidFill>
                <a:schemeClr val="tx1"/>
              </a:solidFill>
            </a:endParaRPr>
          </a:p>
        </p:txBody>
      </p:sp>
      <p:sp>
        <p:nvSpPr>
          <p:cNvPr id="26" name="圆角矩形标注 25"/>
          <p:cNvSpPr>
            <a:spLocks noChangeArrowheads="1"/>
          </p:cNvSpPr>
          <p:nvPr/>
        </p:nvSpPr>
        <p:spPr bwMode="auto">
          <a:xfrm>
            <a:off x="1893888" y="3167063"/>
            <a:ext cx="5410200" cy="1635125"/>
          </a:xfrm>
          <a:prstGeom prst="wedgeRoundRectCallout">
            <a:avLst>
              <a:gd name="adj1" fmla="val -26537"/>
              <a:gd name="adj2" fmla="val 41301"/>
              <a:gd name="adj3" fmla="val 16667"/>
            </a:avLst>
          </a:prstGeom>
          <a:solidFill>
            <a:srgbClr val="00B050"/>
          </a:solidFill>
          <a:ln w="9525">
            <a:solidFill>
              <a:schemeClr val="accent1"/>
            </a:solidFill>
            <a:round/>
            <a:headEnd/>
            <a:tailEnd/>
          </a:ln>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just" eaLnBrk="1" hangingPunct="1">
              <a:buClr>
                <a:srgbClr val="FF3300"/>
              </a:buClr>
              <a:buSzPct val="75000"/>
              <a:buFontTx/>
              <a:buNone/>
            </a:pPr>
            <a:r>
              <a:rPr kumimoji="0" lang="zh-CN" altLang="en-US" sz="1500" b="1">
                <a:solidFill>
                  <a:schemeClr val="bg1"/>
                </a:solidFill>
                <a:latin typeface="Times New Roman" panose="02020603050405020304" pitchFamily="18" charset="0"/>
                <a:ea typeface="黑体" panose="02010609060101010101" pitchFamily="49" charset="-122"/>
              </a:rPr>
              <a:t>        经过服务资源层和服务汇聚层，各类各类异质异构数据和软件资源或资源集合被形成了不同粒度的标准化服务，这为方便、快捷、透明的应用服务提供了可能。</a:t>
            </a:r>
            <a:r>
              <a:rPr kumimoji="0" lang="zh-CN" altLang="en-US" sz="1500" b="1">
                <a:solidFill>
                  <a:srgbClr val="C00000"/>
                </a:solidFill>
                <a:latin typeface="Times New Roman" panose="02020603050405020304" pitchFamily="18" charset="0"/>
                <a:ea typeface="黑体" panose="02010609060101010101" pitchFamily="49" charset="-122"/>
              </a:rPr>
              <a:t>服务应用层主要为服务在使用过程中提供基本的技术和方法支持，具体包含了服务调用、服务发现、服务匹配、服务组合、服务验证、服务适配、服务监控等技术</a:t>
            </a:r>
          </a:p>
        </p:txBody>
      </p:sp>
    </p:spTree>
    <p:extLst>
      <p:ext uri="{BB962C8B-B14F-4D97-AF65-F5344CB8AC3E}">
        <p14:creationId xmlns:p14="http://schemas.microsoft.com/office/powerpoint/2010/main" val="2833327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grpId="0" nodeType="clickEffect">
                                  <p:stCondLst>
                                    <p:cond delay="0"/>
                                  </p:stCondLst>
                                  <p:childTnLst>
                                    <p:set>
                                      <p:cBhvr rctx="PPT">
                                        <p:cTn id="6" dur="indefinite"/>
                                        <p:tgtEl>
                                          <p:spTgt spid="36"/>
                                        </p:tgtEl>
                                        <p:attrNameLst>
                                          <p:attrName>style.opacity</p:attrName>
                                        </p:attrNameLst>
                                      </p:cBhvr>
                                      <p:to>
                                        <p:strVal val="0.2"/>
                                      </p:to>
                                    </p:set>
                                    <p:animEffect filter="image" prLst="opacity: 0.2">
                                      <p:cBhvr rctx="IE">
                                        <p:cTn id="7" dur="indefinite"/>
                                        <p:tgtEl>
                                          <p:spTgt spid="36"/>
                                        </p:tgtEl>
                                      </p:cBhvr>
                                    </p:animEffect>
                                  </p:childTnLst>
                                </p:cTn>
                              </p:par>
                              <p:par>
                                <p:cTn id="8" presetID="9" presetClass="emph" presetSubtype="0" grpId="0" nodeType="withEffect">
                                  <p:stCondLst>
                                    <p:cond delay="0"/>
                                  </p:stCondLst>
                                  <p:childTnLst>
                                    <p:set>
                                      <p:cBhvr rctx="PPT">
                                        <p:cTn id="9" dur="indefinite"/>
                                        <p:tgtEl>
                                          <p:spTgt spid="37"/>
                                        </p:tgtEl>
                                        <p:attrNameLst>
                                          <p:attrName>style.opacity</p:attrName>
                                        </p:attrNameLst>
                                      </p:cBhvr>
                                      <p:to>
                                        <p:strVal val="0.2"/>
                                      </p:to>
                                    </p:set>
                                    <p:animEffect filter="image" prLst="opacity: 0.2">
                                      <p:cBhvr rctx="IE">
                                        <p:cTn id="10" dur="indefinite"/>
                                        <p:tgtEl>
                                          <p:spTgt spid="37"/>
                                        </p:tgtEl>
                                      </p:cBhvr>
                                    </p:animEffect>
                                  </p:childTnLst>
                                </p:cTn>
                              </p:par>
                              <p:par>
                                <p:cTn id="11" presetID="9" presetClass="emph" presetSubtype="0" grpId="0" nodeType="withEffect">
                                  <p:stCondLst>
                                    <p:cond delay="0"/>
                                  </p:stCondLst>
                                  <p:childTnLst>
                                    <p:set>
                                      <p:cBhvr rctx="PPT">
                                        <p:cTn id="12" dur="indefinite"/>
                                        <p:tgtEl>
                                          <p:spTgt spid="41"/>
                                        </p:tgtEl>
                                        <p:attrNameLst>
                                          <p:attrName>style.opacity</p:attrName>
                                        </p:attrNameLst>
                                      </p:cBhvr>
                                      <p:to>
                                        <p:strVal val="0.2"/>
                                      </p:to>
                                    </p:set>
                                    <p:animEffect filter="image" prLst="opacity: 0.2">
                                      <p:cBhvr rctx="IE">
                                        <p:cTn id="13" dur="indefinite"/>
                                        <p:tgtEl>
                                          <p:spTgt spid="41"/>
                                        </p:tgtEl>
                                      </p:cBhvr>
                                    </p:animEffect>
                                  </p:childTnLst>
                                </p:cTn>
                              </p:par>
                              <p:par>
                                <p:cTn id="14" presetID="9" presetClass="emph" presetSubtype="0" grpId="0" nodeType="withEffect">
                                  <p:stCondLst>
                                    <p:cond delay="0"/>
                                  </p:stCondLst>
                                  <p:childTnLst>
                                    <p:set>
                                      <p:cBhvr rctx="PPT">
                                        <p:cTn id="15" dur="indefinite"/>
                                        <p:tgtEl>
                                          <p:spTgt spid="27"/>
                                        </p:tgtEl>
                                        <p:attrNameLst>
                                          <p:attrName>style.opacity</p:attrName>
                                        </p:attrNameLst>
                                      </p:cBhvr>
                                      <p:to>
                                        <p:strVal val="0.2"/>
                                      </p:to>
                                    </p:set>
                                    <p:animEffect filter="image" prLst="opacity: 0.2">
                                      <p:cBhvr rctx="IE">
                                        <p:cTn id="16" dur="indefinite"/>
                                        <p:tgtEl>
                                          <p:spTgt spid="27"/>
                                        </p:tgtEl>
                                      </p:cBhvr>
                                    </p:animEffect>
                                  </p:childTnLst>
                                </p:cTn>
                              </p:par>
                              <p:par>
                                <p:cTn id="17" presetID="9" presetClass="emph" presetSubtype="0" grpId="0" nodeType="withEffect">
                                  <p:stCondLst>
                                    <p:cond delay="0"/>
                                  </p:stCondLst>
                                  <p:childTnLst>
                                    <p:set>
                                      <p:cBhvr rctx="PPT">
                                        <p:cTn id="18" dur="indefinite"/>
                                        <p:tgtEl>
                                          <p:spTgt spid="28"/>
                                        </p:tgtEl>
                                        <p:attrNameLst>
                                          <p:attrName>style.opacity</p:attrName>
                                        </p:attrNameLst>
                                      </p:cBhvr>
                                      <p:to>
                                        <p:strVal val="0.2"/>
                                      </p:to>
                                    </p:set>
                                    <p:animEffect filter="image" prLst="opacity: 0.2">
                                      <p:cBhvr rctx="IE">
                                        <p:cTn id="19" dur="indefinite"/>
                                        <p:tgtEl>
                                          <p:spTgt spid="28"/>
                                        </p:tgtEl>
                                      </p:cBhvr>
                                    </p:animEffect>
                                  </p:childTnLst>
                                </p:cTn>
                              </p:par>
                              <p:par>
                                <p:cTn id="20" presetID="9" presetClass="emph" presetSubtype="0" grpId="0" nodeType="withEffect">
                                  <p:stCondLst>
                                    <p:cond delay="0"/>
                                  </p:stCondLst>
                                  <p:childTnLst>
                                    <p:set>
                                      <p:cBhvr rctx="PPT">
                                        <p:cTn id="21" dur="indefinite"/>
                                        <p:tgtEl>
                                          <p:spTgt spid="29"/>
                                        </p:tgtEl>
                                        <p:attrNameLst>
                                          <p:attrName>style.opacity</p:attrName>
                                        </p:attrNameLst>
                                      </p:cBhvr>
                                      <p:to>
                                        <p:strVal val="0.2"/>
                                      </p:to>
                                    </p:set>
                                    <p:animEffect filter="image" prLst="opacity: 0.2">
                                      <p:cBhvr rctx="IE">
                                        <p:cTn id="22" dur="indefinite"/>
                                        <p:tgtEl>
                                          <p:spTgt spid="29"/>
                                        </p:tgtEl>
                                      </p:cBhvr>
                                    </p:animEffect>
                                  </p:childTnLst>
                                </p:cTn>
                              </p:par>
                              <p:par>
                                <p:cTn id="23" presetID="9" presetClass="emph" presetSubtype="0" grpId="0" nodeType="withEffect">
                                  <p:stCondLst>
                                    <p:cond delay="0"/>
                                  </p:stCondLst>
                                  <p:childTnLst>
                                    <p:set>
                                      <p:cBhvr rctx="PPT">
                                        <p:cTn id="24" dur="indefinite"/>
                                        <p:tgtEl>
                                          <p:spTgt spid="30"/>
                                        </p:tgtEl>
                                        <p:attrNameLst>
                                          <p:attrName>style.opacity</p:attrName>
                                        </p:attrNameLst>
                                      </p:cBhvr>
                                      <p:to>
                                        <p:strVal val="0.2"/>
                                      </p:to>
                                    </p:set>
                                    <p:animEffect filter="image" prLst="opacity: 0.2">
                                      <p:cBhvr rctx="IE">
                                        <p:cTn id="25" dur="indefinite"/>
                                        <p:tgtEl>
                                          <p:spTgt spid="30"/>
                                        </p:tgtEl>
                                      </p:cBhvr>
                                    </p:animEffect>
                                  </p:childTnLst>
                                </p:cTn>
                              </p:par>
                              <p:par>
                                <p:cTn id="26" presetID="9" presetClass="emph" presetSubtype="0" grpId="0" nodeType="withEffect">
                                  <p:stCondLst>
                                    <p:cond delay="0"/>
                                  </p:stCondLst>
                                  <p:childTnLst>
                                    <p:set>
                                      <p:cBhvr rctx="PPT">
                                        <p:cTn id="27" dur="indefinite"/>
                                        <p:tgtEl>
                                          <p:spTgt spid="31"/>
                                        </p:tgtEl>
                                        <p:attrNameLst>
                                          <p:attrName>style.opacity</p:attrName>
                                        </p:attrNameLst>
                                      </p:cBhvr>
                                      <p:to>
                                        <p:strVal val="0.2"/>
                                      </p:to>
                                    </p:set>
                                    <p:animEffect filter="image" prLst="opacity: 0.2">
                                      <p:cBhvr rctx="IE">
                                        <p:cTn id="28" dur="indefinite"/>
                                        <p:tgtEl>
                                          <p:spTgt spid="31"/>
                                        </p:tgtEl>
                                      </p:cBhvr>
                                    </p:animEffect>
                                  </p:childTnLst>
                                </p:cTn>
                              </p:par>
                              <p:par>
                                <p:cTn id="29" presetID="9" presetClass="emph" presetSubtype="0" grpId="0" nodeType="withEffect">
                                  <p:stCondLst>
                                    <p:cond delay="0"/>
                                  </p:stCondLst>
                                  <p:childTnLst>
                                    <p:set>
                                      <p:cBhvr rctx="PPT">
                                        <p:cTn id="30" dur="indefinite"/>
                                        <p:tgtEl>
                                          <p:spTgt spid="32"/>
                                        </p:tgtEl>
                                        <p:attrNameLst>
                                          <p:attrName>style.opacity</p:attrName>
                                        </p:attrNameLst>
                                      </p:cBhvr>
                                      <p:to>
                                        <p:strVal val="0.2"/>
                                      </p:to>
                                    </p:set>
                                    <p:animEffect filter="image" prLst="opacity: 0.2">
                                      <p:cBhvr rctx="IE">
                                        <p:cTn id="31" dur="indefinite"/>
                                        <p:tgtEl>
                                          <p:spTgt spid="32"/>
                                        </p:tgtEl>
                                      </p:cBhvr>
                                    </p:animEffect>
                                  </p:childTnLst>
                                </p:cTn>
                              </p:par>
                              <p:par>
                                <p:cTn id="32" presetID="9" presetClass="emph" presetSubtype="0" grpId="0" nodeType="withEffect">
                                  <p:stCondLst>
                                    <p:cond delay="0"/>
                                  </p:stCondLst>
                                  <p:childTnLst>
                                    <p:set>
                                      <p:cBhvr rctx="PPT">
                                        <p:cTn id="33" dur="indefinite"/>
                                        <p:tgtEl>
                                          <p:spTgt spid="38"/>
                                        </p:tgtEl>
                                        <p:attrNameLst>
                                          <p:attrName>style.opacity</p:attrName>
                                        </p:attrNameLst>
                                      </p:cBhvr>
                                      <p:to>
                                        <p:strVal val="0.2"/>
                                      </p:to>
                                    </p:set>
                                    <p:animEffect filter="image" prLst="opacity: 0.2">
                                      <p:cBhvr rctx="IE">
                                        <p:cTn id="34" dur="indefinite"/>
                                        <p:tgtEl>
                                          <p:spTgt spid="38"/>
                                        </p:tgtEl>
                                      </p:cBhvr>
                                    </p:animEffect>
                                  </p:childTnLst>
                                </p:cTn>
                              </p:par>
                              <p:par>
                                <p:cTn id="35" presetID="9" presetClass="emph" presetSubtype="0" grpId="0" nodeType="withEffect">
                                  <p:stCondLst>
                                    <p:cond delay="0"/>
                                  </p:stCondLst>
                                  <p:childTnLst>
                                    <p:set>
                                      <p:cBhvr rctx="PPT">
                                        <p:cTn id="36" dur="indefinite"/>
                                        <p:tgtEl>
                                          <p:spTgt spid="39"/>
                                        </p:tgtEl>
                                        <p:attrNameLst>
                                          <p:attrName>style.opacity</p:attrName>
                                        </p:attrNameLst>
                                      </p:cBhvr>
                                      <p:to>
                                        <p:strVal val="0.2"/>
                                      </p:to>
                                    </p:set>
                                    <p:animEffect filter="image" prLst="opacity: 0.2">
                                      <p:cBhvr rctx="IE">
                                        <p:cTn id="37" dur="indefinite"/>
                                        <p:tgtEl>
                                          <p:spTgt spid="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to="" calcmode="lin" valueType="num">
                                      <p:cBhvr>
                                        <p:cTn id="42" dur="1" fill="hold"/>
                                        <p:tgtEl>
                                          <p:spTgt spid="2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6" grpId="0" animBg="1"/>
      <p:bldP spid="37" grpId="0" animBg="1"/>
      <p:bldP spid="38" grpId="0"/>
      <p:bldP spid="39" grpId="0"/>
      <p:bldP spid="41" grpId="0"/>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468313" y="22225"/>
            <a:ext cx="4672012" cy="485775"/>
          </a:xfrm>
        </p:spPr>
        <p:txBody>
          <a:bodyPr/>
          <a:lstStyle/>
          <a:p>
            <a:r>
              <a:rPr sz="2400">
                <a:latin typeface="Times New Roman" panose="02020603050405020304" pitchFamily="18" charset="0"/>
              </a:rPr>
              <a:t>服务计算重要科学问题</a:t>
            </a:r>
            <a:endParaRPr>
              <a:latin typeface="Times New Roman" panose="02020603050405020304" pitchFamily="18" charset="0"/>
            </a:endParaRPr>
          </a:p>
        </p:txBody>
      </p:sp>
      <p:sp>
        <p:nvSpPr>
          <p:cNvPr id="27" name="Freeform 8"/>
          <p:cNvSpPr>
            <a:spLocks/>
          </p:cNvSpPr>
          <p:nvPr/>
        </p:nvSpPr>
        <p:spPr bwMode="gray">
          <a:xfrm>
            <a:off x="5883275" y="3440113"/>
            <a:ext cx="831850" cy="1274762"/>
          </a:xfrm>
          <a:custGeom>
            <a:avLst/>
            <a:gdLst>
              <a:gd name="T0" fmla="*/ 2147483646 w 749"/>
              <a:gd name="T1" fmla="*/ 2147483646 h 977"/>
              <a:gd name="T2" fmla="*/ 0 w 749"/>
              <a:gd name="T3" fmla="*/ 2147483646 h 977"/>
              <a:gd name="T4" fmla="*/ 2147483646 w 749"/>
              <a:gd name="T5" fmla="*/ 0 h 977"/>
              <a:gd name="T6" fmla="*/ 2147483646 w 749"/>
              <a:gd name="T7" fmla="*/ 2147483646 h 977"/>
              <a:gd name="T8" fmla="*/ 2147483646 w 749"/>
              <a:gd name="T9" fmla="*/ 2147483646 h 977"/>
              <a:gd name="T10" fmla="*/ 0 60000 65536"/>
              <a:gd name="T11" fmla="*/ 0 60000 65536"/>
              <a:gd name="T12" fmla="*/ 0 60000 65536"/>
              <a:gd name="T13" fmla="*/ 0 60000 65536"/>
              <a:gd name="T14" fmla="*/ 0 60000 65536"/>
              <a:gd name="T15" fmla="*/ 0 w 749"/>
              <a:gd name="T16" fmla="*/ 0 h 977"/>
              <a:gd name="T17" fmla="*/ 749 w 749"/>
              <a:gd name="T18" fmla="*/ 977 h 977"/>
            </a:gdLst>
            <a:ahLst/>
            <a:cxnLst>
              <a:cxn ang="T10">
                <a:pos x="T0" y="T1"/>
              </a:cxn>
              <a:cxn ang="T11">
                <a:pos x="T2" y="T3"/>
              </a:cxn>
              <a:cxn ang="T12">
                <a:pos x="T4" y="T5"/>
              </a:cxn>
              <a:cxn ang="T13">
                <a:pos x="T6" y="T7"/>
              </a:cxn>
              <a:cxn ang="T14">
                <a:pos x="T8" y="T9"/>
              </a:cxn>
            </a:cxnLst>
            <a:rect l="T15" t="T16" r="T17" b="T18"/>
            <a:pathLst>
              <a:path w="749" h="977">
                <a:moveTo>
                  <a:pt x="382" y="976"/>
                </a:moveTo>
                <a:lnTo>
                  <a:pt x="0" y="342"/>
                </a:lnTo>
                <a:lnTo>
                  <a:pt x="280" y="0"/>
                </a:lnTo>
                <a:lnTo>
                  <a:pt x="748" y="538"/>
                </a:lnTo>
                <a:lnTo>
                  <a:pt x="382" y="976"/>
                </a:lnTo>
              </a:path>
            </a:pathLst>
          </a:custGeom>
          <a:gradFill rotWithShape="0">
            <a:gsLst>
              <a:gs pos="0">
                <a:srgbClr val="009570"/>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 name="Freeform 9"/>
          <p:cNvSpPr>
            <a:spLocks/>
          </p:cNvSpPr>
          <p:nvPr/>
        </p:nvSpPr>
        <p:spPr bwMode="gray">
          <a:xfrm>
            <a:off x="2898775" y="3440113"/>
            <a:ext cx="3300413" cy="449262"/>
          </a:xfrm>
          <a:custGeom>
            <a:avLst/>
            <a:gdLst>
              <a:gd name="T0" fmla="*/ 0 w 2964"/>
              <a:gd name="T1" fmla="*/ 2147483646 h 344"/>
              <a:gd name="T2" fmla="*/ 2147483646 w 2964"/>
              <a:gd name="T3" fmla="*/ 2147483646 h 344"/>
              <a:gd name="T4" fmla="*/ 2147483646 w 2964"/>
              <a:gd name="T5" fmla="*/ 0 h 344"/>
              <a:gd name="T6" fmla="*/ 2147483646 w 2964"/>
              <a:gd name="T7" fmla="*/ 2147483646 h 344"/>
              <a:gd name="T8" fmla="*/ 0 w 2964"/>
              <a:gd name="T9" fmla="*/ 2147483646 h 344"/>
              <a:gd name="T10" fmla="*/ 0 60000 65536"/>
              <a:gd name="T11" fmla="*/ 0 60000 65536"/>
              <a:gd name="T12" fmla="*/ 0 60000 65536"/>
              <a:gd name="T13" fmla="*/ 0 60000 65536"/>
              <a:gd name="T14" fmla="*/ 0 60000 65536"/>
              <a:gd name="T15" fmla="*/ 0 w 2964"/>
              <a:gd name="T16" fmla="*/ 0 h 344"/>
              <a:gd name="T17" fmla="*/ 2964 w 2964"/>
              <a:gd name="T18" fmla="*/ 344 h 344"/>
            </a:gdLst>
            <a:ahLst/>
            <a:cxnLst>
              <a:cxn ang="T10">
                <a:pos x="T0" y="T1"/>
              </a:cxn>
              <a:cxn ang="T11">
                <a:pos x="T2" y="T3"/>
              </a:cxn>
              <a:cxn ang="T12">
                <a:pos x="T4" y="T5"/>
              </a:cxn>
              <a:cxn ang="T13">
                <a:pos x="T6" y="T7"/>
              </a:cxn>
              <a:cxn ang="T14">
                <a:pos x="T8" y="T9"/>
              </a:cxn>
            </a:cxnLst>
            <a:rect l="T15" t="T16" r="T17" b="T18"/>
            <a:pathLst>
              <a:path w="2964" h="344">
                <a:moveTo>
                  <a:pt x="0" y="343"/>
                </a:moveTo>
                <a:lnTo>
                  <a:pt x="2684" y="343"/>
                </a:lnTo>
                <a:lnTo>
                  <a:pt x="2963" y="0"/>
                </a:lnTo>
                <a:lnTo>
                  <a:pt x="531" y="1"/>
                </a:lnTo>
                <a:lnTo>
                  <a:pt x="0" y="343"/>
                </a:lnTo>
              </a:path>
            </a:pathLst>
          </a:custGeom>
          <a:gradFill rotWithShape="1">
            <a:gsLst>
              <a:gs pos="0">
                <a:srgbClr val="00CC99"/>
              </a:gs>
              <a:gs pos="100000">
                <a:srgbClr val="005A44"/>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9" name="Freeform 10"/>
          <p:cNvSpPr>
            <a:spLocks/>
          </p:cNvSpPr>
          <p:nvPr/>
        </p:nvSpPr>
        <p:spPr bwMode="gray">
          <a:xfrm>
            <a:off x="2482850" y="3887788"/>
            <a:ext cx="3829050" cy="827087"/>
          </a:xfrm>
          <a:custGeom>
            <a:avLst/>
            <a:gdLst>
              <a:gd name="T0" fmla="*/ 0 w 3443"/>
              <a:gd name="T1" fmla="*/ 2147483646 h 634"/>
              <a:gd name="T2" fmla="*/ 2147483646 w 3443"/>
              <a:gd name="T3" fmla="*/ 2147483646 h 634"/>
              <a:gd name="T4" fmla="*/ 2147483646 w 3443"/>
              <a:gd name="T5" fmla="*/ 0 h 634"/>
              <a:gd name="T6" fmla="*/ 2147483646 w 3443"/>
              <a:gd name="T7" fmla="*/ 0 h 634"/>
              <a:gd name="T8" fmla="*/ 0 w 3443"/>
              <a:gd name="T9" fmla="*/ 2147483646 h 634"/>
              <a:gd name="T10" fmla="*/ 0 60000 65536"/>
              <a:gd name="T11" fmla="*/ 0 60000 65536"/>
              <a:gd name="T12" fmla="*/ 0 60000 65536"/>
              <a:gd name="T13" fmla="*/ 0 60000 65536"/>
              <a:gd name="T14" fmla="*/ 0 60000 65536"/>
              <a:gd name="T15" fmla="*/ 0 w 3443"/>
              <a:gd name="T16" fmla="*/ 0 h 634"/>
              <a:gd name="T17" fmla="*/ 3443 w 3443"/>
              <a:gd name="T18" fmla="*/ 634 h 634"/>
            </a:gdLst>
            <a:ahLst/>
            <a:cxnLst>
              <a:cxn ang="T10">
                <a:pos x="T0" y="T1"/>
              </a:cxn>
              <a:cxn ang="T11">
                <a:pos x="T2" y="T3"/>
              </a:cxn>
              <a:cxn ang="T12">
                <a:pos x="T4" y="T5"/>
              </a:cxn>
              <a:cxn ang="T13">
                <a:pos x="T6" y="T7"/>
              </a:cxn>
              <a:cxn ang="T14">
                <a:pos x="T8" y="T9"/>
              </a:cxn>
            </a:cxnLst>
            <a:rect l="T15" t="T16" r="T17" b="T18"/>
            <a:pathLst>
              <a:path w="3443" h="634">
                <a:moveTo>
                  <a:pt x="0" y="633"/>
                </a:moveTo>
                <a:lnTo>
                  <a:pt x="3442" y="633"/>
                </a:lnTo>
                <a:lnTo>
                  <a:pt x="3060" y="0"/>
                </a:lnTo>
                <a:lnTo>
                  <a:pt x="377" y="0"/>
                </a:lnTo>
                <a:lnTo>
                  <a:pt x="0" y="633"/>
                </a:lnTo>
              </a:path>
            </a:pathLst>
          </a:custGeom>
          <a:gradFill rotWithShape="0">
            <a:gsLst>
              <a:gs pos="0">
                <a:srgbClr val="86E7CF"/>
              </a:gs>
              <a:gs pos="100000">
                <a:srgbClr val="00CC99"/>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 name="Freeform 12"/>
          <p:cNvSpPr>
            <a:spLocks/>
          </p:cNvSpPr>
          <p:nvPr/>
        </p:nvSpPr>
        <p:spPr bwMode="gray">
          <a:xfrm>
            <a:off x="5402263" y="2598738"/>
            <a:ext cx="728662" cy="1109662"/>
          </a:xfrm>
          <a:custGeom>
            <a:avLst/>
            <a:gdLst>
              <a:gd name="T0" fmla="*/ 0 w 655"/>
              <a:gd name="T1" fmla="*/ 2147483646 h 849"/>
              <a:gd name="T2" fmla="*/ 2147483646 w 655"/>
              <a:gd name="T3" fmla="*/ 2147483646 h 849"/>
              <a:gd name="T4" fmla="*/ 2147483646 w 655"/>
              <a:gd name="T5" fmla="*/ 2147483646 h 849"/>
              <a:gd name="T6" fmla="*/ 2147483646 w 655"/>
              <a:gd name="T7" fmla="*/ 0 h 849"/>
              <a:gd name="T8" fmla="*/ 0 w 655"/>
              <a:gd name="T9" fmla="*/ 2147483646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rgbClr val="B27A09"/>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1" name="Freeform 13"/>
          <p:cNvSpPr>
            <a:spLocks/>
          </p:cNvSpPr>
          <p:nvPr/>
        </p:nvSpPr>
        <p:spPr bwMode="gray">
          <a:xfrm>
            <a:off x="3406775" y="2598738"/>
            <a:ext cx="2201863" cy="300037"/>
          </a:xfrm>
          <a:custGeom>
            <a:avLst/>
            <a:gdLst>
              <a:gd name="T0" fmla="*/ 0 w 1980"/>
              <a:gd name="T1" fmla="*/ 2147483646 h 229"/>
              <a:gd name="T2" fmla="*/ 2147483646 w 1980"/>
              <a:gd name="T3" fmla="*/ 2147483646 h 229"/>
              <a:gd name="T4" fmla="*/ 2147483646 w 1980"/>
              <a:gd name="T5" fmla="*/ 0 h 229"/>
              <a:gd name="T6" fmla="*/ 2147483646 w 1980"/>
              <a:gd name="T7" fmla="*/ 0 h 229"/>
              <a:gd name="T8" fmla="*/ 0 w 1980"/>
              <a:gd name="T9" fmla="*/ 2147483646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rotWithShape="0">
            <a:gsLst>
              <a:gs pos="0">
                <a:srgbClr val="F4A70C"/>
              </a:gs>
              <a:gs pos="100000">
                <a:srgbClr val="744F06"/>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2" name="Freeform 14"/>
          <p:cNvSpPr>
            <a:spLocks/>
          </p:cNvSpPr>
          <p:nvPr/>
        </p:nvSpPr>
        <p:spPr bwMode="gray">
          <a:xfrm>
            <a:off x="2981325" y="2897188"/>
            <a:ext cx="2851150" cy="811212"/>
          </a:xfrm>
          <a:custGeom>
            <a:avLst/>
            <a:gdLst>
              <a:gd name="T0" fmla="*/ 0 w 2561"/>
              <a:gd name="T1" fmla="*/ 2147483646 h 621"/>
              <a:gd name="T2" fmla="*/ 2147483646 w 2561"/>
              <a:gd name="T3" fmla="*/ 2147483646 h 621"/>
              <a:gd name="T4" fmla="*/ 2147483646 w 2561"/>
              <a:gd name="T5" fmla="*/ 0 h 621"/>
              <a:gd name="T6" fmla="*/ 2147483646 w 2561"/>
              <a:gd name="T7" fmla="*/ 0 h 621"/>
              <a:gd name="T8" fmla="*/ 0 w 2561"/>
              <a:gd name="T9" fmla="*/ 2147483646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rgbClr val="FAD58C"/>
              </a:gs>
              <a:gs pos="100000">
                <a:srgbClr val="F4A70C"/>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 name="Freeform 16"/>
          <p:cNvSpPr>
            <a:spLocks/>
          </p:cNvSpPr>
          <p:nvPr/>
        </p:nvSpPr>
        <p:spPr bwMode="gray">
          <a:xfrm>
            <a:off x="4913313" y="1749425"/>
            <a:ext cx="628650" cy="965200"/>
          </a:xfrm>
          <a:custGeom>
            <a:avLst/>
            <a:gdLst>
              <a:gd name="T0" fmla="*/ 2147483646 w 564"/>
              <a:gd name="T1" fmla="*/ 2147483646 h 738"/>
              <a:gd name="T2" fmla="*/ 2147483646 w 564"/>
              <a:gd name="T3" fmla="*/ 2147483646 h 738"/>
              <a:gd name="T4" fmla="*/ 2147483646 w 564"/>
              <a:gd name="T5" fmla="*/ 0 h 738"/>
              <a:gd name="T6" fmla="*/ 0 w 564"/>
              <a:gd name="T7" fmla="*/ 2147483646 h 738"/>
              <a:gd name="T8" fmla="*/ 2147483646 w 564"/>
              <a:gd name="T9" fmla="*/ 2147483646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rotWithShape="0">
            <a:gsLst>
              <a:gs pos="0">
                <a:srgbClr val="9A38CA"/>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 name="Freeform 17"/>
          <p:cNvSpPr>
            <a:spLocks/>
          </p:cNvSpPr>
          <p:nvPr/>
        </p:nvSpPr>
        <p:spPr bwMode="gray">
          <a:xfrm>
            <a:off x="3922713" y="1749425"/>
            <a:ext cx="1098550" cy="144463"/>
          </a:xfrm>
          <a:custGeom>
            <a:avLst/>
            <a:gdLst>
              <a:gd name="T0" fmla="*/ 0 w 987"/>
              <a:gd name="T1" fmla="*/ 2147483646 h 110"/>
              <a:gd name="T2" fmla="*/ 2147483646 w 987"/>
              <a:gd name="T3" fmla="*/ 2147483646 h 110"/>
              <a:gd name="T4" fmla="*/ 2147483646 w 987"/>
              <a:gd name="T5" fmla="*/ 0 h 110"/>
              <a:gd name="T6" fmla="*/ 2147483646 w 987"/>
              <a:gd name="T7" fmla="*/ 0 h 110"/>
              <a:gd name="T8" fmla="*/ 0 w 987"/>
              <a:gd name="T9" fmla="*/ 2147483646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rotWithShape="0">
            <a:gsLst>
              <a:gs pos="0">
                <a:srgbClr val="C247FF"/>
              </a:gs>
              <a:gs pos="100000">
                <a:srgbClr val="632482"/>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 name="Freeform 18"/>
          <p:cNvSpPr>
            <a:spLocks/>
          </p:cNvSpPr>
          <p:nvPr/>
        </p:nvSpPr>
        <p:spPr bwMode="gray">
          <a:xfrm>
            <a:off x="3490913" y="1892300"/>
            <a:ext cx="1854200" cy="822325"/>
          </a:xfrm>
          <a:custGeom>
            <a:avLst/>
            <a:gdLst>
              <a:gd name="T0" fmla="*/ 0 w 1669"/>
              <a:gd name="T1" fmla="*/ 2147483646 h 629"/>
              <a:gd name="T2" fmla="*/ 2147483646 w 1669"/>
              <a:gd name="T3" fmla="*/ 2147483646 h 629"/>
              <a:gd name="T4" fmla="*/ 2147483646 w 1669"/>
              <a:gd name="T5" fmla="*/ 0 h 629"/>
              <a:gd name="T6" fmla="*/ 2147483646 w 1669"/>
              <a:gd name="T7" fmla="*/ 0 h 629"/>
              <a:gd name="T8" fmla="*/ 0 w 1669"/>
              <a:gd name="T9" fmla="*/ 2147483646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rotWithShape="0">
            <a:gsLst>
              <a:gs pos="0">
                <a:srgbClr val="E0A3FF"/>
              </a:gs>
              <a:gs pos="100000">
                <a:srgbClr val="C247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3740" name="Freeform 20"/>
          <p:cNvSpPr>
            <a:spLocks/>
          </p:cNvSpPr>
          <p:nvPr/>
        </p:nvSpPr>
        <p:spPr bwMode="gray">
          <a:xfrm>
            <a:off x="4422775" y="965200"/>
            <a:ext cx="531813" cy="817563"/>
          </a:xfrm>
          <a:custGeom>
            <a:avLst/>
            <a:gdLst>
              <a:gd name="T0" fmla="*/ 2147483646 w 477"/>
              <a:gd name="T1" fmla="*/ 2147483646 h 625"/>
              <a:gd name="T2" fmla="*/ 2147483646 w 477"/>
              <a:gd name="T3" fmla="*/ 2147483646 h 625"/>
              <a:gd name="T4" fmla="*/ 0 w 477"/>
              <a:gd name="T5" fmla="*/ 0 h 625"/>
              <a:gd name="T6" fmla="*/ 2147483646 w 477"/>
              <a:gd name="T7" fmla="*/ 2147483646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rgbClr val="0051CA"/>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3741" name="Freeform 21"/>
          <p:cNvSpPr>
            <a:spLocks/>
          </p:cNvSpPr>
          <p:nvPr/>
        </p:nvSpPr>
        <p:spPr bwMode="gray">
          <a:xfrm>
            <a:off x="3994150" y="965200"/>
            <a:ext cx="860425" cy="817563"/>
          </a:xfrm>
          <a:custGeom>
            <a:avLst/>
            <a:gdLst>
              <a:gd name="T0" fmla="*/ 0 w 773"/>
              <a:gd name="T1" fmla="*/ 2147483646 h 625"/>
              <a:gd name="T2" fmla="*/ 2147483646 w 773"/>
              <a:gd name="T3" fmla="*/ 2147483646 h 625"/>
              <a:gd name="T4" fmla="*/ 2147483646 w 773"/>
              <a:gd name="T5" fmla="*/ 0 h 625"/>
              <a:gd name="T6" fmla="*/ 0 w 773"/>
              <a:gd name="T7" fmla="*/ 2147483646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rgbClr val="9EC5FF"/>
              </a:gs>
              <a:gs pos="100000">
                <a:srgbClr val="0066FF"/>
              </a:gs>
            </a:gsLst>
            <a:lin ang="27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 name="Text Box 42"/>
          <p:cNvSpPr txBox="1">
            <a:spLocks noChangeArrowheads="1"/>
          </p:cNvSpPr>
          <p:nvPr/>
        </p:nvSpPr>
        <p:spPr bwMode="white">
          <a:xfrm>
            <a:off x="3690938" y="4164013"/>
            <a:ext cx="16430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资源层</a:t>
            </a:r>
            <a:endParaRPr kumimoji="0" lang="en-US" altLang="zh-CN" sz="1500">
              <a:solidFill>
                <a:schemeClr val="tx1"/>
              </a:solidFill>
            </a:endParaRPr>
          </a:p>
        </p:txBody>
      </p:sp>
      <p:sp>
        <p:nvSpPr>
          <p:cNvPr id="39" name="Text Box 42"/>
          <p:cNvSpPr txBox="1">
            <a:spLocks noChangeArrowheads="1"/>
          </p:cNvSpPr>
          <p:nvPr/>
        </p:nvSpPr>
        <p:spPr bwMode="white">
          <a:xfrm>
            <a:off x="3690938" y="3141663"/>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汇聚层</a:t>
            </a:r>
            <a:endParaRPr kumimoji="0" lang="en-US" altLang="zh-CN" sz="1500">
              <a:solidFill>
                <a:schemeClr val="tx1"/>
              </a:solidFill>
            </a:endParaRPr>
          </a:p>
        </p:txBody>
      </p:sp>
      <p:sp>
        <p:nvSpPr>
          <p:cNvPr id="40" name="Text Box 42"/>
          <p:cNvSpPr txBox="1">
            <a:spLocks noChangeArrowheads="1"/>
          </p:cNvSpPr>
          <p:nvPr/>
        </p:nvSpPr>
        <p:spPr bwMode="white">
          <a:xfrm>
            <a:off x="3630613" y="2236788"/>
            <a:ext cx="16446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应用层</a:t>
            </a:r>
            <a:endParaRPr kumimoji="0" lang="en-US" altLang="zh-CN" sz="1500">
              <a:solidFill>
                <a:schemeClr val="tx1"/>
              </a:solidFill>
            </a:endParaRPr>
          </a:p>
        </p:txBody>
      </p:sp>
      <p:sp>
        <p:nvSpPr>
          <p:cNvPr id="73745" name="Text Box 42"/>
          <p:cNvSpPr txBox="1">
            <a:spLocks noChangeArrowheads="1"/>
          </p:cNvSpPr>
          <p:nvPr/>
        </p:nvSpPr>
        <p:spPr bwMode="white">
          <a:xfrm>
            <a:off x="3649663" y="1393825"/>
            <a:ext cx="16430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ctr">
              <a:spcBef>
                <a:spcPct val="0"/>
              </a:spcBef>
              <a:buFontTx/>
              <a:buNone/>
            </a:pPr>
            <a:r>
              <a:rPr kumimoji="0" lang="zh-CN" altLang="en-US" sz="1500">
                <a:solidFill>
                  <a:schemeClr val="tx1"/>
                </a:solidFill>
              </a:rPr>
              <a:t>系统层</a:t>
            </a:r>
            <a:endParaRPr kumimoji="0" lang="en-US" altLang="zh-CN" sz="1500">
              <a:solidFill>
                <a:schemeClr val="tx1"/>
              </a:solidFill>
            </a:endParaRPr>
          </a:p>
        </p:txBody>
      </p:sp>
      <p:sp>
        <p:nvSpPr>
          <p:cNvPr id="26" name="圆角矩形标注 25"/>
          <p:cNvSpPr>
            <a:spLocks noChangeArrowheads="1"/>
          </p:cNvSpPr>
          <p:nvPr/>
        </p:nvSpPr>
        <p:spPr bwMode="auto">
          <a:xfrm>
            <a:off x="1893888" y="2411413"/>
            <a:ext cx="5410200" cy="1123950"/>
          </a:xfrm>
          <a:prstGeom prst="wedgeRoundRectCallout">
            <a:avLst>
              <a:gd name="adj1" fmla="val -26537"/>
              <a:gd name="adj2" fmla="val 41301"/>
              <a:gd name="adj3" fmla="val 16667"/>
            </a:avLst>
          </a:prstGeom>
          <a:solidFill>
            <a:srgbClr val="00B050"/>
          </a:solidFill>
          <a:ln w="9525">
            <a:solidFill>
              <a:schemeClr val="accent1"/>
            </a:solidFill>
            <a:round/>
            <a:headEnd/>
            <a:tailEnd/>
          </a:ln>
        </p:spPr>
        <p:txBody>
          <a:bodyPr>
            <a:spAutoFit/>
          </a:bodyPr>
          <a:lstStyle>
            <a:lvl1pPr>
              <a:spcBef>
                <a:spcPct val="20000"/>
              </a:spcBef>
              <a:buBlip>
                <a:blip r:embed="rId3"/>
              </a:buBlip>
              <a:defRPr kumimoji="1" sz="2400">
                <a:solidFill>
                  <a:srgbClr val="262626"/>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kumimoji="1" sz="2000">
                <a:solidFill>
                  <a:srgbClr val="262626"/>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Font typeface="Arial" panose="020B0604020202020204" pitchFamily="34" charset="0"/>
              <a:buChar char="•"/>
              <a:defRPr kumimoji="1">
                <a:solidFill>
                  <a:srgbClr val="262626"/>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kumimoji="1">
                <a:solidFill>
                  <a:srgbClr val="262626"/>
                </a:solidFill>
                <a:latin typeface="微软雅黑" panose="020B0503020204020204" pitchFamily="34" charset="-122"/>
                <a:ea typeface="微软雅黑" panose="020B0503020204020204" pitchFamily="34" charset="-122"/>
              </a:defRPr>
            </a:lvl9pPr>
          </a:lstStyle>
          <a:p>
            <a:pPr algn="just" eaLnBrk="1" hangingPunct="1">
              <a:buClr>
                <a:srgbClr val="FF3300"/>
              </a:buClr>
              <a:buSzPct val="75000"/>
              <a:buFontTx/>
              <a:buNone/>
            </a:pPr>
            <a:r>
              <a:rPr kumimoji="0" lang="zh-CN" altLang="en-US" sz="1500" b="1">
                <a:solidFill>
                  <a:schemeClr val="bg1"/>
                </a:solidFill>
                <a:latin typeface="Times New Roman" panose="02020603050405020304" pitchFamily="18" charset="0"/>
                <a:ea typeface="黑体" panose="02010609060101010101" pitchFamily="49" charset="-122"/>
              </a:rPr>
              <a:t>         </a:t>
            </a:r>
            <a:r>
              <a:rPr kumimoji="0" lang="zh-CN" altLang="en-US" sz="1500" b="1">
                <a:solidFill>
                  <a:srgbClr val="C00000"/>
                </a:solidFill>
                <a:latin typeface="Times New Roman" panose="02020603050405020304" pitchFamily="18" charset="0"/>
                <a:ea typeface="黑体" panose="02010609060101010101" pitchFamily="49" charset="-122"/>
              </a:rPr>
              <a:t>服务系统层</a:t>
            </a:r>
            <a:r>
              <a:rPr kumimoji="0" lang="zh-CN" altLang="en-US" sz="1500" b="1">
                <a:solidFill>
                  <a:schemeClr val="bg1"/>
                </a:solidFill>
                <a:latin typeface="Times New Roman" panose="02020603050405020304" pitchFamily="18" charset="0"/>
                <a:ea typeface="黑体" panose="02010609060101010101" pitchFamily="49" charset="-122"/>
              </a:rPr>
              <a:t>是在服务应用层技术的基础上，为指导服务计算环境下设计、开发、运行和管理面向服务的软件系统而提供的一组标准、技术和方法，它包含了</a:t>
            </a:r>
            <a:r>
              <a:rPr kumimoji="0" lang="zh-CN" altLang="en-US" sz="1500" b="1">
                <a:solidFill>
                  <a:srgbClr val="C00000"/>
                </a:solidFill>
                <a:latin typeface="Times New Roman" panose="02020603050405020304" pitchFamily="18" charset="0"/>
                <a:ea typeface="黑体" panose="02010609060101010101" pitchFamily="49" charset="-122"/>
              </a:rPr>
              <a:t>面向服务的体系架构</a:t>
            </a:r>
            <a:r>
              <a:rPr kumimoji="0" lang="zh-CN" altLang="en-US" sz="1500" b="1">
                <a:solidFill>
                  <a:schemeClr val="bg1"/>
                </a:solidFill>
                <a:latin typeface="Times New Roman" panose="02020603050405020304" pitchFamily="18" charset="0"/>
                <a:ea typeface="黑体" panose="02010609060101010101" pitchFamily="49" charset="-122"/>
              </a:rPr>
              <a:t>、</a:t>
            </a:r>
            <a:r>
              <a:rPr kumimoji="0" lang="zh-CN" altLang="en-US" sz="1500" b="1">
                <a:solidFill>
                  <a:srgbClr val="C00000"/>
                </a:solidFill>
                <a:latin typeface="Times New Roman" panose="02020603050405020304" pitchFamily="18" charset="0"/>
                <a:ea typeface="黑体" panose="02010609060101010101" pitchFamily="49" charset="-122"/>
              </a:rPr>
              <a:t>企业服务总线</a:t>
            </a:r>
            <a:r>
              <a:rPr kumimoji="0" lang="zh-CN" altLang="en-US" sz="1500" b="1">
                <a:solidFill>
                  <a:schemeClr val="bg1"/>
                </a:solidFill>
                <a:latin typeface="Times New Roman" panose="02020603050405020304" pitchFamily="18" charset="0"/>
                <a:ea typeface="黑体" panose="02010609060101010101" pitchFamily="49" charset="-122"/>
              </a:rPr>
              <a:t>以及</a:t>
            </a:r>
            <a:r>
              <a:rPr kumimoji="0" lang="zh-CN" altLang="en-US" sz="1500" b="1">
                <a:solidFill>
                  <a:srgbClr val="C00000"/>
                </a:solidFill>
                <a:latin typeface="Times New Roman" panose="02020603050405020304" pitchFamily="18" charset="0"/>
                <a:ea typeface="黑体" panose="02010609060101010101" pitchFamily="49" charset="-122"/>
              </a:rPr>
              <a:t>服务系统工程</a:t>
            </a:r>
            <a:r>
              <a:rPr kumimoji="0" lang="zh-CN" altLang="en-US" sz="1500" b="1">
                <a:solidFill>
                  <a:schemeClr val="bg1"/>
                </a:solidFill>
                <a:latin typeface="Times New Roman" panose="02020603050405020304" pitchFamily="18" charset="0"/>
                <a:ea typeface="黑体" panose="02010609060101010101" pitchFamily="49" charset="-122"/>
              </a:rPr>
              <a:t>等。</a:t>
            </a:r>
            <a:endParaRPr kumimoji="0" lang="zh-CN" altLang="en-US" sz="1500" b="1">
              <a:solidFill>
                <a:srgbClr val="C0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447735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grpId="0" nodeType="clickEffect">
                                  <p:stCondLst>
                                    <p:cond delay="0"/>
                                  </p:stCondLst>
                                  <p:childTnLst>
                                    <p:set>
                                      <p:cBhvr rctx="PPT">
                                        <p:cTn id="6" dur="indefinite"/>
                                        <p:tgtEl>
                                          <p:spTgt spid="27"/>
                                        </p:tgtEl>
                                        <p:attrNameLst>
                                          <p:attrName>style.opacity</p:attrName>
                                        </p:attrNameLst>
                                      </p:cBhvr>
                                      <p:to>
                                        <p:strVal val="0.2"/>
                                      </p:to>
                                    </p:set>
                                    <p:animEffect filter="image" prLst="opacity: 0.2">
                                      <p:cBhvr rctx="IE">
                                        <p:cTn id="7" dur="indefinite"/>
                                        <p:tgtEl>
                                          <p:spTgt spid="27"/>
                                        </p:tgtEl>
                                      </p:cBhvr>
                                    </p:animEffect>
                                  </p:childTnLst>
                                </p:cTn>
                              </p:par>
                              <p:par>
                                <p:cTn id="8" presetID="9" presetClass="emph" presetSubtype="0" grpId="0" nodeType="withEffect">
                                  <p:stCondLst>
                                    <p:cond delay="0"/>
                                  </p:stCondLst>
                                  <p:childTnLst>
                                    <p:set>
                                      <p:cBhvr rctx="PPT">
                                        <p:cTn id="9" dur="indefinite"/>
                                        <p:tgtEl>
                                          <p:spTgt spid="28"/>
                                        </p:tgtEl>
                                        <p:attrNameLst>
                                          <p:attrName>style.opacity</p:attrName>
                                        </p:attrNameLst>
                                      </p:cBhvr>
                                      <p:to>
                                        <p:strVal val="0.2"/>
                                      </p:to>
                                    </p:set>
                                    <p:animEffect filter="image" prLst="opacity: 0.2">
                                      <p:cBhvr rctx="IE">
                                        <p:cTn id="10" dur="indefinite"/>
                                        <p:tgtEl>
                                          <p:spTgt spid="28"/>
                                        </p:tgtEl>
                                      </p:cBhvr>
                                    </p:animEffect>
                                  </p:childTnLst>
                                </p:cTn>
                              </p:par>
                              <p:par>
                                <p:cTn id="11" presetID="9" presetClass="emph" presetSubtype="0" grpId="0" nodeType="withEffect">
                                  <p:stCondLst>
                                    <p:cond delay="0"/>
                                  </p:stCondLst>
                                  <p:childTnLst>
                                    <p:set>
                                      <p:cBhvr rctx="PPT">
                                        <p:cTn id="12" dur="indefinite"/>
                                        <p:tgtEl>
                                          <p:spTgt spid="29"/>
                                        </p:tgtEl>
                                        <p:attrNameLst>
                                          <p:attrName>style.opacity</p:attrName>
                                        </p:attrNameLst>
                                      </p:cBhvr>
                                      <p:to>
                                        <p:strVal val="0.2"/>
                                      </p:to>
                                    </p:set>
                                    <p:animEffect filter="image" prLst="opacity: 0.2">
                                      <p:cBhvr rctx="IE">
                                        <p:cTn id="13" dur="indefinite"/>
                                        <p:tgtEl>
                                          <p:spTgt spid="29"/>
                                        </p:tgtEl>
                                      </p:cBhvr>
                                    </p:animEffect>
                                  </p:childTnLst>
                                </p:cTn>
                              </p:par>
                              <p:par>
                                <p:cTn id="14" presetID="9" presetClass="emph" presetSubtype="0" grpId="0" nodeType="withEffect">
                                  <p:stCondLst>
                                    <p:cond delay="0"/>
                                  </p:stCondLst>
                                  <p:childTnLst>
                                    <p:set>
                                      <p:cBhvr rctx="PPT">
                                        <p:cTn id="15" dur="indefinite"/>
                                        <p:tgtEl>
                                          <p:spTgt spid="30"/>
                                        </p:tgtEl>
                                        <p:attrNameLst>
                                          <p:attrName>style.opacity</p:attrName>
                                        </p:attrNameLst>
                                      </p:cBhvr>
                                      <p:to>
                                        <p:strVal val="0.2"/>
                                      </p:to>
                                    </p:set>
                                    <p:animEffect filter="image" prLst="opacity: 0.2">
                                      <p:cBhvr rctx="IE">
                                        <p:cTn id="16" dur="indefinite"/>
                                        <p:tgtEl>
                                          <p:spTgt spid="30"/>
                                        </p:tgtEl>
                                      </p:cBhvr>
                                    </p:animEffect>
                                  </p:childTnLst>
                                </p:cTn>
                              </p:par>
                              <p:par>
                                <p:cTn id="17" presetID="9" presetClass="emph" presetSubtype="0" grpId="0" nodeType="withEffect">
                                  <p:stCondLst>
                                    <p:cond delay="0"/>
                                  </p:stCondLst>
                                  <p:childTnLst>
                                    <p:set>
                                      <p:cBhvr rctx="PPT">
                                        <p:cTn id="18" dur="indefinite"/>
                                        <p:tgtEl>
                                          <p:spTgt spid="31"/>
                                        </p:tgtEl>
                                        <p:attrNameLst>
                                          <p:attrName>style.opacity</p:attrName>
                                        </p:attrNameLst>
                                      </p:cBhvr>
                                      <p:to>
                                        <p:strVal val="0.2"/>
                                      </p:to>
                                    </p:set>
                                    <p:animEffect filter="image" prLst="opacity: 0.2">
                                      <p:cBhvr rctx="IE">
                                        <p:cTn id="19" dur="indefinite"/>
                                        <p:tgtEl>
                                          <p:spTgt spid="31"/>
                                        </p:tgtEl>
                                      </p:cBhvr>
                                    </p:animEffect>
                                  </p:childTnLst>
                                </p:cTn>
                              </p:par>
                              <p:par>
                                <p:cTn id="20" presetID="9" presetClass="emph" presetSubtype="0" grpId="0" nodeType="withEffect">
                                  <p:stCondLst>
                                    <p:cond delay="0"/>
                                  </p:stCondLst>
                                  <p:childTnLst>
                                    <p:set>
                                      <p:cBhvr rctx="PPT">
                                        <p:cTn id="21" dur="indefinite"/>
                                        <p:tgtEl>
                                          <p:spTgt spid="32"/>
                                        </p:tgtEl>
                                        <p:attrNameLst>
                                          <p:attrName>style.opacity</p:attrName>
                                        </p:attrNameLst>
                                      </p:cBhvr>
                                      <p:to>
                                        <p:strVal val="0.2"/>
                                      </p:to>
                                    </p:set>
                                    <p:animEffect filter="image" prLst="opacity: 0.2">
                                      <p:cBhvr rctx="IE">
                                        <p:cTn id="22" dur="indefinite"/>
                                        <p:tgtEl>
                                          <p:spTgt spid="32"/>
                                        </p:tgtEl>
                                      </p:cBhvr>
                                    </p:animEffect>
                                  </p:childTnLst>
                                </p:cTn>
                              </p:par>
                              <p:par>
                                <p:cTn id="23" presetID="9" presetClass="emph" presetSubtype="0" grpId="0" nodeType="withEffect">
                                  <p:stCondLst>
                                    <p:cond delay="0"/>
                                  </p:stCondLst>
                                  <p:childTnLst>
                                    <p:set>
                                      <p:cBhvr rctx="PPT">
                                        <p:cTn id="24" dur="indefinite"/>
                                        <p:tgtEl>
                                          <p:spTgt spid="33"/>
                                        </p:tgtEl>
                                        <p:attrNameLst>
                                          <p:attrName>style.opacity</p:attrName>
                                        </p:attrNameLst>
                                      </p:cBhvr>
                                      <p:to>
                                        <p:strVal val="0.2"/>
                                      </p:to>
                                    </p:set>
                                    <p:animEffect filter="image" prLst="opacity: 0.2">
                                      <p:cBhvr rctx="IE">
                                        <p:cTn id="25" dur="indefinite"/>
                                        <p:tgtEl>
                                          <p:spTgt spid="33"/>
                                        </p:tgtEl>
                                      </p:cBhvr>
                                    </p:animEffect>
                                  </p:childTnLst>
                                </p:cTn>
                              </p:par>
                              <p:par>
                                <p:cTn id="26" presetID="9" presetClass="emph" presetSubtype="0" grpId="0" nodeType="withEffect">
                                  <p:stCondLst>
                                    <p:cond delay="0"/>
                                  </p:stCondLst>
                                  <p:childTnLst>
                                    <p:set>
                                      <p:cBhvr rctx="PPT">
                                        <p:cTn id="27" dur="indefinite"/>
                                        <p:tgtEl>
                                          <p:spTgt spid="34"/>
                                        </p:tgtEl>
                                        <p:attrNameLst>
                                          <p:attrName>style.opacity</p:attrName>
                                        </p:attrNameLst>
                                      </p:cBhvr>
                                      <p:to>
                                        <p:strVal val="0.2"/>
                                      </p:to>
                                    </p:set>
                                    <p:animEffect filter="image" prLst="opacity: 0.2">
                                      <p:cBhvr rctx="IE">
                                        <p:cTn id="28" dur="indefinite"/>
                                        <p:tgtEl>
                                          <p:spTgt spid="34"/>
                                        </p:tgtEl>
                                      </p:cBhvr>
                                    </p:animEffect>
                                  </p:childTnLst>
                                </p:cTn>
                              </p:par>
                              <p:par>
                                <p:cTn id="29" presetID="9" presetClass="emph" presetSubtype="0" grpId="0" nodeType="withEffect">
                                  <p:stCondLst>
                                    <p:cond delay="0"/>
                                  </p:stCondLst>
                                  <p:childTnLst>
                                    <p:set>
                                      <p:cBhvr rctx="PPT">
                                        <p:cTn id="30" dur="indefinite"/>
                                        <p:tgtEl>
                                          <p:spTgt spid="35"/>
                                        </p:tgtEl>
                                        <p:attrNameLst>
                                          <p:attrName>style.opacity</p:attrName>
                                        </p:attrNameLst>
                                      </p:cBhvr>
                                      <p:to>
                                        <p:strVal val="0.2"/>
                                      </p:to>
                                    </p:set>
                                    <p:animEffect filter="image" prLst="opacity: 0.2">
                                      <p:cBhvr rctx="IE">
                                        <p:cTn id="31" dur="indefinite"/>
                                        <p:tgtEl>
                                          <p:spTgt spid="35"/>
                                        </p:tgtEl>
                                      </p:cBhvr>
                                    </p:animEffect>
                                  </p:childTnLst>
                                </p:cTn>
                              </p:par>
                              <p:par>
                                <p:cTn id="32" presetID="9" presetClass="emph" presetSubtype="0" grpId="0" nodeType="withEffect">
                                  <p:stCondLst>
                                    <p:cond delay="0"/>
                                  </p:stCondLst>
                                  <p:childTnLst>
                                    <p:set>
                                      <p:cBhvr rctx="PPT">
                                        <p:cTn id="33" dur="indefinite"/>
                                        <p:tgtEl>
                                          <p:spTgt spid="38"/>
                                        </p:tgtEl>
                                        <p:attrNameLst>
                                          <p:attrName>style.opacity</p:attrName>
                                        </p:attrNameLst>
                                      </p:cBhvr>
                                      <p:to>
                                        <p:strVal val="0.2"/>
                                      </p:to>
                                    </p:set>
                                    <p:animEffect filter="image" prLst="opacity: 0.2">
                                      <p:cBhvr rctx="IE">
                                        <p:cTn id="34" dur="indefinite"/>
                                        <p:tgtEl>
                                          <p:spTgt spid="38"/>
                                        </p:tgtEl>
                                      </p:cBhvr>
                                    </p:animEffect>
                                  </p:childTnLst>
                                </p:cTn>
                              </p:par>
                              <p:par>
                                <p:cTn id="35" presetID="9" presetClass="emph" presetSubtype="0" grpId="0" nodeType="withEffect">
                                  <p:stCondLst>
                                    <p:cond delay="0"/>
                                  </p:stCondLst>
                                  <p:childTnLst>
                                    <p:set>
                                      <p:cBhvr rctx="PPT">
                                        <p:cTn id="36" dur="indefinite"/>
                                        <p:tgtEl>
                                          <p:spTgt spid="39"/>
                                        </p:tgtEl>
                                        <p:attrNameLst>
                                          <p:attrName>style.opacity</p:attrName>
                                        </p:attrNameLst>
                                      </p:cBhvr>
                                      <p:to>
                                        <p:strVal val="0.2"/>
                                      </p:to>
                                    </p:set>
                                    <p:animEffect filter="image" prLst="opacity: 0.2">
                                      <p:cBhvr rctx="IE">
                                        <p:cTn id="37" dur="indefinite"/>
                                        <p:tgtEl>
                                          <p:spTgt spid="39"/>
                                        </p:tgtEl>
                                      </p:cBhvr>
                                    </p:animEffect>
                                  </p:childTnLst>
                                </p:cTn>
                              </p:par>
                              <p:par>
                                <p:cTn id="38" presetID="9" presetClass="emph" presetSubtype="0" grpId="0" nodeType="withEffect">
                                  <p:stCondLst>
                                    <p:cond delay="0"/>
                                  </p:stCondLst>
                                  <p:childTnLst>
                                    <p:set>
                                      <p:cBhvr rctx="PPT">
                                        <p:cTn id="39" dur="indefinite"/>
                                        <p:tgtEl>
                                          <p:spTgt spid="40"/>
                                        </p:tgtEl>
                                        <p:attrNameLst>
                                          <p:attrName>style.opacity</p:attrName>
                                        </p:attrNameLst>
                                      </p:cBhvr>
                                      <p:to>
                                        <p:strVal val="0.2"/>
                                      </p:to>
                                    </p:set>
                                    <p:animEffect filter="image" prLst="opacity: 0.2">
                                      <p:cBhvr rctx="IE">
                                        <p:cTn id="40" dur="indefinite"/>
                                        <p:tgtEl>
                                          <p:spTgt spid="4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4"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 to="" calcmode="lin" valueType="num">
                                      <p:cBhvr>
                                        <p:cTn id="45" dur="1" fill="hold"/>
                                        <p:tgtEl>
                                          <p:spTgt spid="2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8" grpId="0"/>
      <p:bldP spid="39" grpId="0"/>
      <p:bldP spid="40" grpId="0"/>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服务计算简史</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18</a:t>
            </a:fld>
            <a:endParaRPr lang="en-US" dirty="0"/>
          </a:p>
        </p:txBody>
      </p:sp>
      <p:sp>
        <p:nvSpPr>
          <p:cNvPr id="89090" name="AutoShape 2" descr="Image result for bea syste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093" name="AutoShape 5" descr="Image result for gartner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098" name="AutoShape 10" descr="Image result for sap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104" name="AutoShape 16" descr="Image result for programmablewe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107" name="AutoShape 19" descr="Image result for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图片 1"/>
          <p:cNvPicPr>
            <a:picLocks noChangeAspect="1"/>
          </p:cNvPicPr>
          <p:nvPr/>
        </p:nvPicPr>
        <p:blipFill>
          <a:blip r:embed="rId3"/>
          <a:stretch>
            <a:fillRect/>
          </a:stretch>
        </p:blipFill>
        <p:spPr>
          <a:xfrm>
            <a:off x="10205" y="0"/>
            <a:ext cx="9123589" cy="5143500"/>
          </a:xfrm>
          <a:prstGeom prst="rect">
            <a:avLst/>
          </a:prstGeom>
        </p:spPr>
      </p:pic>
    </p:spTree>
    <p:extLst>
      <p:ext uri="{BB962C8B-B14F-4D97-AF65-F5344CB8AC3E}">
        <p14:creationId xmlns:p14="http://schemas.microsoft.com/office/powerpoint/2010/main" val="887007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服务无处不在</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19</a:t>
            </a:fld>
            <a:endParaRPr lang="en-US" dirty="0"/>
          </a:p>
        </p:txBody>
      </p:sp>
      <p:pic>
        <p:nvPicPr>
          <p:cNvPr id="121858" name="Picture 2" descr="Image result for netflix"/>
          <p:cNvPicPr>
            <a:picLocks noChangeAspect="1" noChangeArrowheads="1"/>
          </p:cNvPicPr>
          <p:nvPr/>
        </p:nvPicPr>
        <p:blipFill>
          <a:blip r:embed="rId3" cstate="print"/>
          <a:srcRect/>
          <a:stretch>
            <a:fillRect/>
          </a:stretch>
        </p:blipFill>
        <p:spPr bwMode="auto">
          <a:xfrm>
            <a:off x="5448634" y="2749969"/>
            <a:ext cx="2745792" cy="1537643"/>
          </a:xfrm>
          <a:prstGeom prst="rect">
            <a:avLst/>
          </a:prstGeom>
          <a:noFill/>
        </p:spPr>
      </p:pic>
      <p:pic>
        <p:nvPicPr>
          <p:cNvPr id="121860" name="Picture 4" descr="https://alghunaim.files.wordpress.com/2014/03/3rd-pic-blog-3.jpg"/>
          <p:cNvPicPr>
            <a:picLocks noChangeAspect="1" noChangeArrowheads="1"/>
          </p:cNvPicPr>
          <p:nvPr/>
        </p:nvPicPr>
        <p:blipFill>
          <a:blip r:embed="rId4" cstate="print"/>
          <a:srcRect/>
          <a:stretch>
            <a:fillRect/>
          </a:stretch>
        </p:blipFill>
        <p:spPr bwMode="auto">
          <a:xfrm>
            <a:off x="5385812" y="651725"/>
            <a:ext cx="2808614" cy="1445961"/>
          </a:xfrm>
          <a:prstGeom prst="rect">
            <a:avLst/>
          </a:prstGeom>
          <a:noFill/>
        </p:spPr>
      </p:pic>
      <p:sp>
        <p:nvSpPr>
          <p:cNvPr id="121862" name="AutoShape 6" descr="Image result for mobile web ap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1865" name="Picture 9" descr="Image result for mobile web api"/>
          <p:cNvPicPr>
            <a:picLocks noChangeAspect="1" noChangeArrowheads="1"/>
          </p:cNvPicPr>
          <p:nvPr/>
        </p:nvPicPr>
        <p:blipFill>
          <a:blip r:embed="rId5" cstate="print"/>
          <a:srcRect/>
          <a:stretch>
            <a:fillRect/>
          </a:stretch>
        </p:blipFill>
        <p:spPr bwMode="auto">
          <a:xfrm>
            <a:off x="641394" y="2638498"/>
            <a:ext cx="3011586" cy="1953753"/>
          </a:xfrm>
          <a:prstGeom prst="rect">
            <a:avLst/>
          </a:prstGeom>
          <a:noFill/>
        </p:spPr>
      </p:pic>
      <p:sp>
        <p:nvSpPr>
          <p:cNvPr id="11" name="Rectangle 10"/>
          <p:cNvSpPr/>
          <p:nvPr/>
        </p:nvSpPr>
        <p:spPr>
          <a:xfrm>
            <a:off x="5684752" y="2187721"/>
            <a:ext cx="1464375" cy="369332"/>
          </a:xfrm>
          <a:prstGeom prst="rect">
            <a:avLst/>
          </a:prstGeom>
        </p:spPr>
        <p:txBody>
          <a:bodyPr wrap="none">
            <a:spAutoFit/>
          </a:bodyPr>
          <a:lstStyle/>
          <a:p>
            <a:r>
              <a:rPr lang="en-US" altLang="zh-CN" dirty="0">
                <a:solidFill>
                  <a:schemeClr val="tx2"/>
                </a:solidFill>
              </a:rPr>
              <a:t>Yelp + map</a:t>
            </a:r>
            <a:endParaRPr lang="en-US" dirty="0"/>
          </a:p>
        </p:txBody>
      </p:sp>
      <p:sp>
        <p:nvSpPr>
          <p:cNvPr id="12" name="Rectangle 11"/>
          <p:cNvSpPr/>
          <p:nvPr/>
        </p:nvSpPr>
        <p:spPr>
          <a:xfrm>
            <a:off x="5148798" y="4369499"/>
            <a:ext cx="3132589" cy="369332"/>
          </a:xfrm>
          <a:prstGeom prst="rect">
            <a:avLst/>
          </a:prstGeom>
        </p:spPr>
        <p:txBody>
          <a:bodyPr wrap="none">
            <a:spAutoFit/>
          </a:bodyPr>
          <a:lstStyle/>
          <a:p>
            <a:r>
              <a:rPr lang="en-US" altLang="zh-CN" dirty="0">
                <a:solidFill>
                  <a:schemeClr val="tx2"/>
                </a:solidFill>
              </a:rPr>
              <a:t>Amazon S3 + EC2 + SQS</a:t>
            </a:r>
            <a:endParaRPr lang="en-US" dirty="0"/>
          </a:p>
        </p:txBody>
      </p:sp>
      <p:sp>
        <p:nvSpPr>
          <p:cNvPr id="13" name="Rectangle 12"/>
          <p:cNvSpPr/>
          <p:nvPr/>
        </p:nvSpPr>
        <p:spPr>
          <a:xfrm>
            <a:off x="871324" y="4369499"/>
            <a:ext cx="2876108" cy="369332"/>
          </a:xfrm>
          <a:prstGeom prst="rect">
            <a:avLst/>
          </a:prstGeom>
        </p:spPr>
        <p:txBody>
          <a:bodyPr wrap="none">
            <a:spAutoFit/>
          </a:bodyPr>
          <a:lstStyle/>
          <a:p>
            <a:r>
              <a:rPr lang="en-US" altLang="zh-CN" dirty="0">
                <a:solidFill>
                  <a:schemeClr val="tx2"/>
                </a:solidFill>
              </a:rPr>
              <a:t>Ads, social, payment …</a:t>
            </a:r>
            <a:endParaRPr lang="en-US" dirty="0"/>
          </a:p>
        </p:txBody>
      </p:sp>
      <p:sp>
        <p:nvSpPr>
          <p:cNvPr id="15" name="Rectangle 14"/>
          <p:cNvSpPr/>
          <p:nvPr/>
        </p:nvSpPr>
        <p:spPr>
          <a:xfrm>
            <a:off x="1327968" y="2269166"/>
            <a:ext cx="1823191" cy="369332"/>
          </a:xfrm>
          <a:prstGeom prst="rect">
            <a:avLst/>
          </a:prstGeom>
        </p:spPr>
        <p:txBody>
          <a:bodyPr wrap="none">
            <a:spAutoFit/>
          </a:bodyPr>
          <a:lstStyle/>
          <a:p>
            <a:r>
              <a:rPr lang="en-US" altLang="zh-CN" dirty="0">
                <a:solidFill>
                  <a:schemeClr val="tx2"/>
                </a:solidFill>
              </a:rPr>
              <a:t>Enterprise API</a:t>
            </a:r>
            <a:endParaRPr lang="en-US" dirty="0"/>
          </a:p>
        </p:txBody>
      </p:sp>
      <p:pic>
        <p:nvPicPr>
          <p:cNvPr id="121869" name="Picture 13" descr="REST-API-01.png"/>
          <p:cNvPicPr>
            <a:picLocks noChangeAspect="1" noChangeArrowheads="1"/>
          </p:cNvPicPr>
          <p:nvPr/>
        </p:nvPicPr>
        <p:blipFill>
          <a:blip r:embed="rId6" cstate="print"/>
          <a:srcRect/>
          <a:stretch>
            <a:fillRect/>
          </a:stretch>
        </p:blipFill>
        <p:spPr bwMode="auto">
          <a:xfrm>
            <a:off x="314101" y="709088"/>
            <a:ext cx="4097350" cy="1478633"/>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课程安排</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2</a:t>
            </a:fld>
            <a:endParaRPr lang="en-US" dirty="0"/>
          </a:p>
        </p:txBody>
      </p:sp>
      <p:graphicFrame>
        <p:nvGraphicFramePr>
          <p:cNvPr id="4" name="表格 6">
            <a:extLst>
              <a:ext uri="{FF2B5EF4-FFF2-40B4-BE49-F238E27FC236}">
                <a16:creationId xmlns:a16="http://schemas.microsoft.com/office/drawing/2014/main" id="{F01241F6-9BD1-924B-BE22-BF4985D678AA}"/>
              </a:ext>
            </a:extLst>
          </p:cNvPr>
          <p:cNvGraphicFramePr>
            <a:graphicFrameLocks noGrp="1"/>
          </p:cNvGraphicFramePr>
          <p:nvPr>
            <p:ph idx="1"/>
            <p:extLst>
              <p:ext uri="{D42A27DB-BD31-4B8C-83A1-F6EECF244321}">
                <p14:modId xmlns:p14="http://schemas.microsoft.com/office/powerpoint/2010/main" val="3362423355"/>
              </p:ext>
            </p:extLst>
          </p:nvPr>
        </p:nvGraphicFramePr>
        <p:xfrm>
          <a:off x="344488" y="1081391"/>
          <a:ext cx="8455023" cy="3337560"/>
        </p:xfrm>
        <a:graphic>
          <a:graphicData uri="http://schemas.openxmlformats.org/drawingml/2006/table">
            <a:tbl>
              <a:tblPr firstRow="1" bandRow="1">
                <a:tableStyleId>{5C22544A-7EE6-4342-B048-85BDC9FD1C3A}</a:tableStyleId>
              </a:tblPr>
              <a:tblGrid>
                <a:gridCol w="2262078">
                  <a:extLst>
                    <a:ext uri="{9D8B030D-6E8A-4147-A177-3AD203B41FA5}">
                      <a16:colId xmlns:a16="http://schemas.microsoft.com/office/drawing/2014/main" val="2194123211"/>
                    </a:ext>
                  </a:extLst>
                </a:gridCol>
                <a:gridCol w="2869324">
                  <a:extLst>
                    <a:ext uri="{9D8B030D-6E8A-4147-A177-3AD203B41FA5}">
                      <a16:colId xmlns:a16="http://schemas.microsoft.com/office/drawing/2014/main" val="3169851804"/>
                    </a:ext>
                  </a:extLst>
                </a:gridCol>
                <a:gridCol w="3323621">
                  <a:extLst>
                    <a:ext uri="{9D8B030D-6E8A-4147-A177-3AD203B41FA5}">
                      <a16:colId xmlns:a16="http://schemas.microsoft.com/office/drawing/2014/main" val="1865687931"/>
                    </a:ext>
                  </a:extLst>
                </a:gridCol>
              </a:tblGrid>
              <a:tr h="370840">
                <a:tc>
                  <a:txBody>
                    <a:bodyPr/>
                    <a:lstStyle/>
                    <a:p>
                      <a:r>
                        <a:rPr lang="zh-CN" altLang="en-US" dirty="0"/>
                        <a:t>周次</a:t>
                      </a:r>
                    </a:p>
                  </a:txBody>
                  <a:tcPr/>
                </a:tc>
                <a:tc>
                  <a:txBody>
                    <a:bodyPr/>
                    <a:lstStyle/>
                    <a:p>
                      <a:r>
                        <a:rPr lang="zh-CN" altLang="en-US" dirty="0"/>
                        <a:t>周二</a:t>
                      </a:r>
                      <a:r>
                        <a:rPr lang="en-US" altLang="zh-CN" dirty="0"/>
                        <a:t>34</a:t>
                      </a:r>
                      <a:r>
                        <a:rPr lang="zh-CN" altLang="en-US" dirty="0"/>
                        <a:t>节</a:t>
                      </a:r>
                    </a:p>
                  </a:txBody>
                  <a:tcPr/>
                </a:tc>
                <a:tc>
                  <a:txBody>
                    <a:bodyPr/>
                    <a:lstStyle/>
                    <a:p>
                      <a:r>
                        <a:rPr lang="zh-CN" altLang="en-US" dirty="0"/>
                        <a:t>周四</a:t>
                      </a:r>
                      <a:r>
                        <a:rPr lang="en-US" altLang="zh-CN" dirty="0"/>
                        <a:t>56</a:t>
                      </a:r>
                      <a:r>
                        <a:rPr lang="zh-CN" altLang="en-US" dirty="0"/>
                        <a:t>节</a:t>
                      </a:r>
                    </a:p>
                  </a:txBody>
                  <a:tcPr/>
                </a:tc>
                <a:extLst>
                  <a:ext uri="{0D108BD9-81ED-4DB2-BD59-A6C34878D82A}">
                    <a16:rowId xmlns:a16="http://schemas.microsoft.com/office/drawing/2014/main" val="300227686"/>
                  </a:ext>
                </a:extLst>
              </a:tr>
              <a:tr h="370840">
                <a:tc>
                  <a:txBody>
                    <a:bodyPr/>
                    <a:lstStyle/>
                    <a:p>
                      <a:r>
                        <a:rPr lang="en-US" altLang="zh-CN" dirty="0">
                          <a:solidFill>
                            <a:schemeClr val="tx2"/>
                          </a:solidFill>
                        </a:rPr>
                        <a:t>3</a:t>
                      </a:r>
                      <a:endParaRPr lang="zh-CN" altLang="en-US" dirty="0">
                        <a:solidFill>
                          <a:schemeClr val="tx2"/>
                        </a:solidFill>
                      </a:endParaRPr>
                    </a:p>
                  </a:txBody>
                  <a:tcPr/>
                </a:tc>
                <a:tc>
                  <a:txBody>
                    <a:bodyPr/>
                    <a:lstStyle/>
                    <a:p>
                      <a:r>
                        <a:rPr lang="en-US" altLang="zh-CN" dirty="0">
                          <a:solidFill>
                            <a:schemeClr val="tx2"/>
                          </a:solidFill>
                        </a:rPr>
                        <a:t>9.13</a:t>
                      </a:r>
                      <a:r>
                        <a:rPr lang="zh-CN" altLang="en-US" dirty="0">
                          <a:solidFill>
                            <a:schemeClr val="tx2"/>
                          </a:solidFill>
                        </a:rPr>
                        <a:t> 邝砾</a:t>
                      </a:r>
                    </a:p>
                  </a:txBody>
                  <a:tcPr/>
                </a:tc>
                <a:tc>
                  <a:txBody>
                    <a:bodyPr/>
                    <a:lstStyle/>
                    <a:p>
                      <a:r>
                        <a:rPr lang="en-US" altLang="zh-CN" dirty="0">
                          <a:solidFill>
                            <a:schemeClr val="tx2"/>
                          </a:solidFill>
                        </a:rPr>
                        <a:t>9.15</a:t>
                      </a:r>
                      <a:r>
                        <a:rPr lang="zh-CN" altLang="en-US" dirty="0">
                          <a:solidFill>
                            <a:schemeClr val="tx2"/>
                          </a:solidFill>
                        </a:rPr>
                        <a:t> 张昊</a:t>
                      </a:r>
                    </a:p>
                  </a:txBody>
                  <a:tcPr/>
                </a:tc>
                <a:extLst>
                  <a:ext uri="{0D108BD9-81ED-4DB2-BD59-A6C34878D82A}">
                    <a16:rowId xmlns:a16="http://schemas.microsoft.com/office/drawing/2014/main" val="3311480801"/>
                  </a:ext>
                </a:extLst>
              </a:tr>
              <a:tr h="370840">
                <a:tc>
                  <a:txBody>
                    <a:bodyPr/>
                    <a:lstStyle/>
                    <a:p>
                      <a:r>
                        <a:rPr lang="en-US" altLang="zh-CN" dirty="0">
                          <a:solidFill>
                            <a:schemeClr val="tx2"/>
                          </a:solidFill>
                        </a:rPr>
                        <a:t>4</a:t>
                      </a:r>
                      <a:endParaRPr lang="zh-CN" altLang="en-US" dirty="0">
                        <a:solidFill>
                          <a:schemeClr val="tx2"/>
                        </a:solidFill>
                      </a:endParaRPr>
                    </a:p>
                  </a:txBody>
                  <a:tcPr/>
                </a:tc>
                <a:tc>
                  <a:txBody>
                    <a:bodyPr/>
                    <a:lstStyle/>
                    <a:p>
                      <a:r>
                        <a:rPr lang="en-US" altLang="zh-CN" dirty="0">
                          <a:solidFill>
                            <a:schemeClr val="tx2"/>
                          </a:solidFill>
                        </a:rPr>
                        <a:t>9.20</a:t>
                      </a:r>
                      <a:r>
                        <a:rPr lang="zh-CN" altLang="en-US" dirty="0">
                          <a:solidFill>
                            <a:schemeClr val="tx2"/>
                          </a:solidFill>
                        </a:rPr>
                        <a:t> 吴嘉</a:t>
                      </a:r>
                    </a:p>
                  </a:txBody>
                  <a:tcPr/>
                </a:tc>
                <a:tc>
                  <a:txBody>
                    <a:bodyPr/>
                    <a:lstStyle/>
                    <a:p>
                      <a:r>
                        <a:rPr lang="en-US" altLang="zh-CN" dirty="0">
                          <a:solidFill>
                            <a:schemeClr val="tx2"/>
                          </a:solidFill>
                        </a:rPr>
                        <a:t>9.22</a:t>
                      </a:r>
                      <a:r>
                        <a:rPr lang="zh-CN" altLang="en-US" dirty="0">
                          <a:solidFill>
                            <a:schemeClr val="tx2"/>
                          </a:solidFill>
                        </a:rPr>
                        <a:t> 吴嘉</a:t>
                      </a:r>
                    </a:p>
                  </a:txBody>
                  <a:tcPr/>
                </a:tc>
                <a:extLst>
                  <a:ext uri="{0D108BD9-81ED-4DB2-BD59-A6C34878D82A}">
                    <a16:rowId xmlns:a16="http://schemas.microsoft.com/office/drawing/2014/main" val="2800338436"/>
                  </a:ext>
                </a:extLst>
              </a:tr>
              <a:tr h="370840">
                <a:tc>
                  <a:txBody>
                    <a:bodyPr/>
                    <a:lstStyle/>
                    <a:p>
                      <a:r>
                        <a:rPr lang="en-US" altLang="zh-CN" dirty="0">
                          <a:solidFill>
                            <a:schemeClr val="tx2"/>
                          </a:solidFill>
                        </a:rPr>
                        <a:t>5</a:t>
                      </a:r>
                      <a:endParaRPr lang="zh-CN" altLang="en-US" dirty="0">
                        <a:solidFill>
                          <a:schemeClr val="tx2"/>
                        </a:solidFill>
                      </a:endParaRPr>
                    </a:p>
                  </a:txBody>
                  <a:tcPr/>
                </a:tc>
                <a:tc>
                  <a:txBody>
                    <a:bodyPr/>
                    <a:lstStyle/>
                    <a:p>
                      <a:r>
                        <a:rPr lang="en-US" altLang="zh-CN" dirty="0">
                          <a:solidFill>
                            <a:schemeClr val="tx2"/>
                          </a:solidFill>
                        </a:rPr>
                        <a:t>9.27</a:t>
                      </a:r>
                      <a:r>
                        <a:rPr lang="zh-CN" altLang="en-US" dirty="0">
                          <a:solidFill>
                            <a:schemeClr val="tx2"/>
                          </a:solidFill>
                        </a:rPr>
                        <a:t> 杨柳</a:t>
                      </a:r>
                    </a:p>
                  </a:txBody>
                  <a:tcPr/>
                </a:tc>
                <a:tc>
                  <a:txBody>
                    <a:bodyPr/>
                    <a:lstStyle/>
                    <a:p>
                      <a:r>
                        <a:rPr lang="en-US" altLang="zh-CN" dirty="0">
                          <a:solidFill>
                            <a:schemeClr val="tx2"/>
                          </a:solidFill>
                        </a:rPr>
                        <a:t>9.29</a:t>
                      </a:r>
                      <a:r>
                        <a:rPr lang="zh-CN" altLang="en-US" dirty="0">
                          <a:solidFill>
                            <a:schemeClr val="tx2"/>
                          </a:solidFill>
                        </a:rPr>
                        <a:t> 杨柳</a:t>
                      </a:r>
                    </a:p>
                  </a:txBody>
                  <a:tcPr/>
                </a:tc>
                <a:extLst>
                  <a:ext uri="{0D108BD9-81ED-4DB2-BD59-A6C34878D82A}">
                    <a16:rowId xmlns:a16="http://schemas.microsoft.com/office/drawing/2014/main" val="1149587436"/>
                  </a:ext>
                </a:extLst>
              </a:tr>
              <a:tr h="370840">
                <a:tc>
                  <a:txBody>
                    <a:bodyPr/>
                    <a:lstStyle/>
                    <a:p>
                      <a:r>
                        <a:rPr lang="en-US" altLang="zh-CN" dirty="0">
                          <a:solidFill>
                            <a:schemeClr val="tx2"/>
                          </a:solidFill>
                        </a:rPr>
                        <a:t>6</a:t>
                      </a:r>
                      <a:endParaRPr lang="zh-CN" altLang="en-US" dirty="0">
                        <a:solidFill>
                          <a:schemeClr val="tx2"/>
                        </a:solidFill>
                      </a:endParaRPr>
                    </a:p>
                  </a:txBody>
                  <a:tcPr/>
                </a:tc>
                <a:tc>
                  <a:txBody>
                    <a:bodyPr/>
                    <a:lstStyle/>
                    <a:p>
                      <a:r>
                        <a:rPr lang="en-US" altLang="zh-CN" dirty="0">
                          <a:solidFill>
                            <a:schemeClr val="tx2"/>
                          </a:solidFill>
                        </a:rPr>
                        <a:t>10.4</a:t>
                      </a:r>
                      <a:r>
                        <a:rPr lang="zh-CN" altLang="en-US" dirty="0">
                          <a:solidFill>
                            <a:schemeClr val="tx2"/>
                          </a:solidFill>
                        </a:rPr>
                        <a:t> 放假</a:t>
                      </a:r>
                    </a:p>
                  </a:txBody>
                  <a:tcPr/>
                </a:tc>
                <a:tc>
                  <a:txBody>
                    <a:bodyPr/>
                    <a:lstStyle/>
                    <a:p>
                      <a:r>
                        <a:rPr lang="en-US" altLang="zh-CN" dirty="0">
                          <a:solidFill>
                            <a:schemeClr val="tx2"/>
                          </a:solidFill>
                        </a:rPr>
                        <a:t>10.6</a:t>
                      </a:r>
                      <a:r>
                        <a:rPr lang="zh-CN" altLang="en-US" dirty="0">
                          <a:solidFill>
                            <a:schemeClr val="tx2"/>
                          </a:solidFill>
                        </a:rPr>
                        <a:t> 放假</a:t>
                      </a:r>
                    </a:p>
                  </a:txBody>
                  <a:tcPr/>
                </a:tc>
                <a:extLst>
                  <a:ext uri="{0D108BD9-81ED-4DB2-BD59-A6C34878D82A}">
                    <a16:rowId xmlns:a16="http://schemas.microsoft.com/office/drawing/2014/main" val="612691400"/>
                  </a:ext>
                </a:extLst>
              </a:tr>
              <a:tr h="370840">
                <a:tc>
                  <a:txBody>
                    <a:bodyPr/>
                    <a:lstStyle/>
                    <a:p>
                      <a:r>
                        <a:rPr lang="en-US" altLang="zh-CN" dirty="0">
                          <a:solidFill>
                            <a:schemeClr val="tx2"/>
                          </a:solidFill>
                        </a:rPr>
                        <a:t>7</a:t>
                      </a:r>
                      <a:endParaRPr lang="zh-CN" altLang="en-US" dirty="0">
                        <a:solidFill>
                          <a:schemeClr val="tx2"/>
                        </a:solidFill>
                      </a:endParaRPr>
                    </a:p>
                  </a:txBody>
                  <a:tcPr/>
                </a:tc>
                <a:tc>
                  <a:txBody>
                    <a:bodyPr/>
                    <a:lstStyle/>
                    <a:p>
                      <a:r>
                        <a:rPr lang="en-US" altLang="zh-CN" dirty="0">
                          <a:solidFill>
                            <a:schemeClr val="tx2"/>
                          </a:solidFill>
                        </a:rPr>
                        <a:t>10.11 </a:t>
                      </a:r>
                      <a:r>
                        <a:rPr lang="zh-CN" altLang="en-US" dirty="0">
                          <a:solidFill>
                            <a:schemeClr val="tx2"/>
                          </a:solidFill>
                        </a:rPr>
                        <a:t>李登</a:t>
                      </a:r>
                    </a:p>
                  </a:txBody>
                  <a:tcPr/>
                </a:tc>
                <a:tc>
                  <a:txBody>
                    <a:bodyPr/>
                    <a:lstStyle/>
                    <a:p>
                      <a:r>
                        <a:rPr lang="en-US" altLang="zh-CN" dirty="0">
                          <a:solidFill>
                            <a:schemeClr val="tx2"/>
                          </a:solidFill>
                        </a:rPr>
                        <a:t>10.13</a:t>
                      </a:r>
                      <a:r>
                        <a:rPr lang="zh-CN" altLang="en-US" dirty="0">
                          <a:solidFill>
                            <a:schemeClr val="tx2"/>
                          </a:solidFill>
                        </a:rPr>
                        <a:t> 李登</a:t>
                      </a:r>
                    </a:p>
                  </a:txBody>
                  <a:tcPr/>
                </a:tc>
                <a:extLst>
                  <a:ext uri="{0D108BD9-81ED-4DB2-BD59-A6C34878D82A}">
                    <a16:rowId xmlns:a16="http://schemas.microsoft.com/office/drawing/2014/main" val="3103587286"/>
                  </a:ext>
                </a:extLst>
              </a:tr>
              <a:tr h="370840">
                <a:tc>
                  <a:txBody>
                    <a:bodyPr/>
                    <a:lstStyle/>
                    <a:p>
                      <a:r>
                        <a:rPr lang="en-US" altLang="zh-CN" dirty="0">
                          <a:solidFill>
                            <a:schemeClr val="tx2"/>
                          </a:solidFill>
                        </a:rPr>
                        <a:t>8</a:t>
                      </a:r>
                      <a:endParaRPr lang="zh-CN" altLang="en-US" dirty="0">
                        <a:solidFill>
                          <a:schemeClr val="tx2"/>
                        </a:solidFill>
                      </a:endParaRPr>
                    </a:p>
                  </a:txBody>
                  <a:tcPr/>
                </a:tc>
                <a:tc>
                  <a:txBody>
                    <a:bodyPr/>
                    <a:lstStyle/>
                    <a:p>
                      <a:r>
                        <a:rPr lang="en-US" altLang="zh-CN" dirty="0">
                          <a:solidFill>
                            <a:schemeClr val="tx2"/>
                          </a:solidFill>
                        </a:rPr>
                        <a:t>10.18 </a:t>
                      </a:r>
                      <a:r>
                        <a:rPr lang="zh-CN" altLang="en-US" dirty="0">
                          <a:solidFill>
                            <a:schemeClr val="tx2"/>
                          </a:solidFill>
                        </a:rPr>
                        <a:t>张凌燕</a:t>
                      </a:r>
                    </a:p>
                  </a:txBody>
                  <a:tcPr/>
                </a:tc>
                <a:tc>
                  <a:txBody>
                    <a:bodyPr/>
                    <a:lstStyle/>
                    <a:p>
                      <a:r>
                        <a:rPr lang="en-US" altLang="zh-CN" dirty="0">
                          <a:solidFill>
                            <a:schemeClr val="tx2"/>
                          </a:solidFill>
                        </a:rPr>
                        <a:t>10.21</a:t>
                      </a:r>
                      <a:r>
                        <a:rPr lang="zh-CN" altLang="en-US" dirty="0">
                          <a:solidFill>
                            <a:schemeClr val="tx2"/>
                          </a:solidFill>
                        </a:rPr>
                        <a:t> 张凌燕</a:t>
                      </a:r>
                    </a:p>
                  </a:txBody>
                  <a:tcPr/>
                </a:tc>
                <a:extLst>
                  <a:ext uri="{0D108BD9-81ED-4DB2-BD59-A6C34878D82A}">
                    <a16:rowId xmlns:a16="http://schemas.microsoft.com/office/drawing/2014/main" val="1432747113"/>
                  </a:ext>
                </a:extLst>
              </a:tr>
              <a:tr h="370840">
                <a:tc>
                  <a:txBody>
                    <a:bodyPr/>
                    <a:lstStyle/>
                    <a:p>
                      <a:r>
                        <a:rPr lang="en-US" altLang="zh-CN" dirty="0">
                          <a:solidFill>
                            <a:schemeClr val="tx2"/>
                          </a:solidFill>
                        </a:rPr>
                        <a:t>9</a:t>
                      </a:r>
                      <a:endParaRPr lang="zh-CN" altLang="en-US" dirty="0">
                        <a:solidFill>
                          <a:schemeClr val="tx2"/>
                        </a:solidFill>
                      </a:endParaRPr>
                    </a:p>
                  </a:txBody>
                  <a:tcPr/>
                </a:tc>
                <a:tc>
                  <a:txBody>
                    <a:bodyPr/>
                    <a:lstStyle/>
                    <a:p>
                      <a:r>
                        <a:rPr lang="en-US" altLang="zh-CN" dirty="0">
                          <a:solidFill>
                            <a:schemeClr val="tx2"/>
                          </a:solidFill>
                        </a:rPr>
                        <a:t>10.25</a:t>
                      </a:r>
                      <a:r>
                        <a:rPr lang="zh-CN" altLang="en-US" dirty="0">
                          <a:solidFill>
                            <a:schemeClr val="tx2"/>
                          </a:solidFill>
                        </a:rPr>
                        <a:t> 邓磊</a:t>
                      </a:r>
                    </a:p>
                  </a:txBody>
                  <a:tcPr/>
                </a:tc>
                <a:tc>
                  <a:txBody>
                    <a:bodyPr/>
                    <a:lstStyle/>
                    <a:p>
                      <a:r>
                        <a:rPr lang="en-US" altLang="zh-CN" dirty="0">
                          <a:solidFill>
                            <a:schemeClr val="tx2"/>
                          </a:solidFill>
                        </a:rPr>
                        <a:t>10.28</a:t>
                      </a:r>
                      <a:r>
                        <a:rPr lang="zh-CN" altLang="en-US" dirty="0">
                          <a:solidFill>
                            <a:schemeClr val="tx2"/>
                          </a:solidFill>
                        </a:rPr>
                        <a:t> 邓磊</a:t>
                      </a:r>
                    </a:p>
                  </a:txBody>
                  <a:tcPr/>
                </a:tc>
                <a:extLst>
                  <a:ext uri="{0D108BD9-81ED-4DB2-BD59-A6C34878D82A}">
                    <a16:rowId xmlns:a16="http://schemas.microsoft.com/office/drawing/2014/main" val="3865990154"/>
                  </a:ext>
                </a:extLst>
              </a:tr>
              <a:tr h="370840">
                <a:tc>
                  <a:txBody>
                    <a:bodyPr/>
                    <a:lstStyle/>
                    <a:p>
                      <a:r>
                        <a:rPr lang="en-US" altLang="zh-CN" dirty="0">
                          <a:solidFill>
                            <a:schemeClr val="tx2"/>
                          </a:solidFill>
                        </a:rPr>
                        <a:t>10</a:t>
                      </a:r>
                      <a:endParaRPr lang="zh-CN" altLang="en-US" dirty="0">
                        <a:solidFill>
                          <a:schemeClr val="tx2"/>
                        </a:solidFill>
                      </a:endParaRPr>
                    </a:p>
                  </a:txBody>
                  <a:tcPr/>
                </a:tc>
                <a:tc>
                  <a:txBody>
                    <a:bodyPr/>
                    <a:lstStyle/>
                    <a:p>
                      <a:r>
                        <a:rPr lang="en-US" altLang="zh-CN" dirty="0">
                          <a:solidFill>
                            <a:schemeClr val="tx2"/>
                          </a:solidFill>
                        </a:rPr>
                        <a:t>11.1</a:t>
                      </a:r>
                      <a:r>
                        <a:rPr lang="zh-CN" altLang="en-US" dirty="0">
                          <a:solidFill>
                            <a:schemeClr val="tx2"/>
                          </a:solidFill>
                        </a:rPr>
                        <a:t> 周芳芳</a:t>
                      </a:r>
                    </a:p>
                  </a:txBody>
                  <a:tcPr/>
                </a:tc>
                <a:tc>
                  <a:txBody>
                    <a:bodyPr/>
                    <a:lstStyle/>
                    <a:p>
                      <a:r>
                        <a:rPr lang="en-US" altLang="zh-CN" dirty="0">
                          <a:solidFill>
                            <a:schemeClr val="tx2"/>
                          </a:solidFill>
                        </a:rPr>
                        <a:t>11.3</a:t>
                      </a:r>
                      <a:r>
                        <a:rPr lang="zh-CN" altLang="en-US" dirty="0">
                          <a:solidFill>
                            <a:schemeClr val="tx2"/>
                          </a:solidFill>
                        </a:rPr>
                        <a:t> 周芳芳</a:t>
                      </a:r>
                    </a:p>
                  </a:txBody>
                  <a:tcPr/>
                </a:tc>
                <a:extLst>
                  <a:ext uri="{0D108BD9-81ED-4DB2-BD59-A6C34878D82A}">
                    <a16:rowId xmlns:a16="http://schemas.microsoft.com/office/drawing/2014/main" val="3726022886"/>
                  </a:ext>
                </a:extLst>
              </a:tr>
            </a:tbl>
          </a:graphicData>
        </a:graphic>
      </p:graphicFrame>
    </p:spTree>
    <p:extLst>
      <p:ext uri="{BB962C8B-B14F-4D97-AF65-F5344CB8AC3E}">
        <p14:creationId xmlns:p14="http://schemas.microsoft.com/office/powerpoint/2010/main" val="871153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服务计算的研究现状</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20</a:t>
            </a:fld>
            <a:endParaRPr lang="en-US" dirty="0"/>
          </a:p>
        </p:txBody>
      </p:sp>
      <p:sp>
        <p:nvSpPr>
          <p:cNvPr id="6" name="Rectangle 3"/>
          <p:cNvSpPr>
            <a:spLocks noGrp="1" noChangeArrowheads="1"/>
          </p:cNvSpPr>
          <p:nvPr>
            <p:ph idx="1"/>
          </p:nvPr>
        </p:nvSpPr>
        <p:spPr>
          <a:xfrm>
            <a:off x="328613" y="826576"/>
            <a:ext cx="7942932" cy="2742009"/>
          </a:xfrm>
        </p:spPr>
        <p:txBody>
          <a:bodyPr/>
          <a:lstStyle/>
          <a:p>
            <a:r>
              <a:rPr lang="zh-CN" altLang="en-US" sz="1800" dirty="0">
                <a:solidFill>
                  <a:schemeClr val="tx2"/>
                </a:solidFill>
              </a:rPr>
              <a:t>成熟并得到广泛应用的</a:t>
            </a:r>
            <a:endParaRPr lang="en-US" altLang="zh-CN" sz="1800" dirty="0">
              <a:solidFill>
                <a:schemeClr val="tx2"/>
              </a:solidFill>
            </a:endParaRPr>
          </a:p>
          <a:p>
            <a:pPr lvl="1"/>
            <a:r>
              <a:rPr lang="zh-CN" altLang="en-US" sz="1800" dirty="0">
                <a:solidFill>
                  <a:schemeClr val="tx2"/>
                </a:solidFill>
              </a:rPr>
              <a:t>互操作技术：</a:t>
            </a:r>
            <a:r>
              <a:rPr lang="en-US" altLang="zh-CN" sz="1800" dirty="0">
                <a:solidFill>
                  <a:schemeClr val="tx2"/>
                </a:solidFill>
              </a:rPr>
              <a:t>SOAP</a:t>
            </a:r>
            <a:r>
              <a:rPr lang="zh-CN" altLang="en-US" sz="1800" dirty="0">
                <a:solidFill>
                  <a:schemeClr val="tx2"/>
                </a:solidFill>
              </a:rPr>
              <a:t>，</a:t>
            </a:r>
            <a:r>
              <a:rPr lang="en-US" altLang="zh-CN" sz="1800" dirty="0">
                <a:solidFill>
                  <a:schemeClr val="tx2"/>
                </a:solidFill>
              </a:rPr>
              <a:t>WSDL</a:t>
            </a:r>
            <a:r>
              <a:rPr lang="zh-CN" altLang="en-US" sz="1800" dirty="0">
                <a:solidFill>
                  <a:schemeClr val="tx2"/>
                </a:solidFill>
              </a:rPr>
              <a:t>，</a:t>
            </a:r>
            <a:r>
              <a:rPr lang="en-US" altLang="zh-CN" sz="1800" dirty="0">
                <a:solidFill>
                  <a:schemeClr val="tx2"/>
                </a:solidFill>
              </a:rPr>
              <a:t>REST</a:t>
            </a:r>
          </a:p>
          <a:p>
            <a:pPr lvl="1"/>
            <a:r>
              <a:rPr lang="zh-CN" altLang="en-US" sz="1800" dirty="0">
                <a:solidFill>
                  <a:schemeClr val="tx2"/>
                </a:solidFill>
              </a:rPr>
              <a:t>工作流技术</a:t>
            </a:r>
            <a:endParaRPr lang="en-US" altLang="zh-CN" sz="1800" dirty="0">
              <a:solidFill>
                <a:schemeClr val="tx2"/>
              </a:solidFill>
            </a:endParaRPr>
          </a:p>
          <a:p>
            <a:pPr lvl="1"/>
            <a:r>
              <a:rPr lang="zh-CN" altLang="en-US" sz="1800" dirty="0">
                <a:solidFill>
                  <a:schemeClr val="tx2"/>
                </a:solidFill>
              </a:rPr>
              <a:t>安全？可扩展性？</a:t>
            </a:r>
            <a:endParaRPr lang="en-US" altLang="zh-CN" sz="1800" dirty="0">
              <a:solidFill>
                <a:schemeClr val="tx2"/>
              </a:solidFill>
            </a:endParaRPr>
          </a:p>
          <a:p>
            <a:r>
              <a:rPr lang="zh-CN" altLang="en-US" sz="1800" dirty="0">
                <a:solidFill>
                  <a:schemeClr val="tx2"/>
                </a:solidFill>
              </a:rPr>
              <a:t>未得到广泛应用的</a:t>
            </a:r>
            <a:endParaRPr lang="en-US" altLang="zh-CN" sz="1800" dirty="0">
              <a:solidFill>
                <a:schemeClr val="tx2"/>
              </a:solidFill>
            </a:endParaRPr>
          </a:p>
          <a:p>
            <a:pPr lvl="1"/>
            <a:r>
              <a:rPr lang="zh-CN" altLang="en-US" sz="1800" dirty="0">
                <a:solidFill>
                  <a:schemeClr val="tx2"/>
                </a:solidFill>
              </a:rPr>
              <a:t>服务自动组合</a:t>
            </a:r>
            <a:endParaRPr lang="en-US" altLang="zh-CN" sz="1800" dirty="0">
              <a:solidFill>
                <a:schemeClr val="tx2"/>
              </a:solidFill>
            </a:endParaRPr>
          </a:p>
          <a:p>
            <a:pPr lvl="1"/>
            <a:r>
              <a:rPr lang="zh-CN" altLang="en-US" sz="1800" dirty="0">
                <a:solidFill>
                  <a:schemeClr val="tx2"/>
                </a:solidFill>
              </a:rPr>
              <a:t>复杂服务流程的验证</a:t>
            </a:r>
            <a:endParaRPr lang="en-US" altLang="zh-CN" sz="1800" dirty="0">
              <a:solidFill>
                <a:schemeClr val="tx2"/>
              </a:solidFill>
            </a:endParaRPr>
          </a:p>
          <a:p>
            <a:pPr lvl="1"/>
            <a:r>
              <a:rPr lang="en-US" altLang="zh-CN" sz="1800" dirty="0" err="1">
                <a:solidFill>
                  <a:schemeClr val="tx2"/>
                </a:solidFill>
              </a:rPr>
              <a:t>QoS</a:t>
            </a:r>
            <a:r>
              <a:rPr lang="zh-CN" altLang="en-US" sz="1800" dirty="0">
                <a:solidFill>
                  <a:schemeClr val="tx2"/>
                </a:solidFill>
              </a:rPr>
              <a:t>分析</a:t>
            </a:r>
            <a:endParaRPr lang="en-US" altLang="zh-CN" sz="1800" dirty="0">
              <a:solidFill>
                <a:schemeClr val="tx2"/>
              </a:solidFill>
            </a:endParaRPr>
          </a:p>
          <a:p>
            <a:pPr lvl="1"/>
            <a:r>
              <a:rPr lang="zh-CN" altLang="en-US" sz="1800" dirty="0">
                <a:solidFill>
                  <a:schemeClr val="tx2"/>
                </a:solidFill>
              </a:rPr>
              <a:t>语义服务</a:t>
            </a:r>
            <a:endParaRPr lang="en-US" altLang="zh-CN" sz="1800" dirty="0">
              <a:solidFill>
                <a:schemeClr val="tx2"/>
              </a:solidFill>
            </a:endParaRPr>
          </a:p>
          <a:p>
            <a:r>
              <a:rPr lang="zh-CN" altLang="en-US" sz="1800" dirty="0">
                <a:solidFill>
                  <a:schemeClr val="tx2"/>
                </a:solidFill>
              </a:rPr>
              <a:t>目前热门的题目</a:t>
            </a:r>
            <a:endParaRPr lang="en-US" altLang="zh-CN" sz="1800" dirty="0">
              <a:solidFill>
                <a:schemeClr val="tx2"/>
              </a:solidFill>
            </a:endParaRPr>
          </a:p>
          <a:p>
            <a:pPr lvl="1"/>
            <a:r>
              <a:rPr lang="en-US" altLang="zh-CN" sz="1800" dirty="0">
                <a:solidFill>
                  <a:schemeClr val="tx2"/>
                </a:solidFill>
              </a:rPr>
              <a:t>Case management</a:t>
            </a:r>
          </a:p>
          <a:p>
            <a:pPr lvl="1"/>
            <a:r>
              <a:rPr lang="zh-CN" altLang="en-US" sz="1800" dirty="0">
                <a:solidFill>
                  <a:schemeClr val="tx2"/>
                </a:solidFill>
              </a:rPr>
              <a:t>服务发现和推荐</a:t>
            </a:r>
            <a:endParaRPr lang="en-US" altLang="zh-CN" sz="1800" dirty="0">
              <a:solidFill>
                <a:schemeClr val="tx2"/>
              </a:solidFill>
            </a:endParaRPr>
          </a:p>
          <a:p>
            <a:pPr lvl="1"/>
            <a:r>
              <a:rPr lang="zh-CN" altLang="en-US" sz="1800" dirty="0">
                <a:solidFill>
                  <a:schemeClr val="tx2"/>
                </a:solidFill>
              </a:rPr>
              <a:t>服务数据的挖掘</a:t>
            </a:r>
            <a:endParaRPr lang="en-US" altLang="zh-CN" sz="1800" dirty="0">
              <a:solidFill>
                <a:schemeClr val="tx2"/>
              </a:solidFill>
            </a:endParaRPr>
          </a:p>
          <a:p>
            <a:pPr lvl="1"/>
            <a:r>
              <a:rPr lang="zh-CN" altLang="en-US" sz="1800" dirty="0">
                <a:solidFill>
                  <a:schemeClr val="tx2"/>
                </a:solidFill>
              </a:rPr>
              <a:t>移动服务</a:t>
            </a:r>
            <a:r>
              <a:rPr lang="en-US" altLang="zh-CN" sz="1800" dirty="0">
                <a:solidFill>
                  <a:schemeClr val="tx2"/>
                </a:solidFill>
              </a:rPr>
              <a:t>/</a:t>
            </a:r>
            <a:r>
              <a:rPr lang="zh-CN" altLang="en-US" sz="1800" dirty="0">
                <a:solidFill>
                  <a:schemeClr val="tx2"/>
                </a:solidFill>
              </a:rPr>
              <a:t>边缘服务</a:t>
            </a:r>
            <a:endParaRPr lang="en-US" altLang="zh-CN" sz="1800" dirty="0">
              <a:solidFill>
                <a:schemeClr val="tx2"/>
              </a:solidFill>
            </a:endParaRPr>
          </a:p>
          <a:p>
            <a:pPr lvl="1"/>
            <a:r>
              <a:rPr lang="en-US" altLang="en-GB" sz="1800" dirty="0">
                <a:solidFill>
                  <a:schemeClr val="tx2"/>
                </a:solidFill>
              </a:rPr>
              <a:t>…</a:t>
            </a:r>
          </a:p>
          <a:p>
            <a:pPr lvl="1"/>
            <a:endParaRPr lang="en-US" altLang="en-GB" sz="18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395288" y="242094"/>
            <a:ext cx="4672012" cy="332399"/>
          </a:xfrm>
        </p:spPr>
        <p:txBody>
          <a:bodyPr/>
          <a:lstStyle/>
          <a:p>
            <a:r>
              <a:rPr sz="2400" dirty="0" err="1">
                <a:latin typeface="Times New Roman" panose="02020603050405020304" pitchFamily="18" charset="0"/>
              </a:rPr>
              <a:t>服务计算主要</a:t>
            </a:r>
            <a:r>
              <a:rPr lang="zh-CN" altLang="en-US" sz="2400" dirty="0">
                <a:latin typeface="Times New Roman" panose="02020603050405020304" pitchFamily="18" charset="0"/>
              </a:rPr>
              <a:t>期刊</a:t>
            </a:r>
            <a:endParaRPr dirty="0">
              <a:latin typeface="Times New Roman" panose="02020603050405020304" pitchFamily="18" charset="0"/>
            </a:endParaRPr>
          </a:p>
        </p:txBody>
      </p:sp>
      <p:pic>
        <p:nvPicPr>
          <p:cNvPr id="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50" y="2303463"/>
            <a:ext cx="1822450" cy="2243137"/>
          </a:xfrm>
          <a:prstGeom prst="rect">
            <a:avLst/>
          </a:prstGeom>
          <a:noFill/>
          <a:ln>
            <a:noFill/>
          </a:ln>
          <a:effectLst>
            <a:outerShdw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Picture 4"/>
          <p:cNvPicPr>
            <a:picLocks noChangeAspect="1" noChangeArrowheads="1"/>
          </p:cNvPicPr>
          <p:nvPr/>
        </p:nvPicPr>
        <p:blipFill>
          <a:blip r:embed="rId4"/>
          <a:srcRect/>
          <a:stretch>
            <a:fillRect/>
          </a:stretch>
        </p:blipFill>
        <p:spPr bwMode="auto">
          <a:xfrm>
            <a:off x="3394075" y="1231900"/>
            <a:ext cx="2249488" cy="671513"/>
          </a:xfrm>
          <a:prstGeom prst="rect">
            <a:avLst/>
          </a:prstGeom>
          <a:noFill/>
          <a:ln w="127000" cap="sq">
            <a:solidFill>
              <a:srgbClr val="000000"/>
            </a:solidFill>
            <a:miter lim="800000"/>
            <a:headEnd/>
            <a:tailEnd/>
          </a:ln>
          <a:effectLst>
            <a:outerShdw blurRad="63500" dist="50800" dir="2700000" algn="tl" rotWithShape="0">
              <a:srgbClr val="000000">
                <a:alpha val="39999"/>
              </a:srgbClr>
            </a:outerShdw>
          </a:effectLst>
          <a:extLst>
            <a:ext uri="{909E8E84-426E-40dd-AFC4-6F175D3DCCD1}"/>
          </a:extLst>
        </p:spPr>
      </p:pic>
      <p:pic>
        <p:nvPicPr>
          <p:cNvPr id="139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775" y="2303463"/>
            <a:ext cx="1874838" cy="2259012"/>
          </a:xfrm>
          <a:prstGeom prst="rect">
            <a:avLst/>
          </a:prstGeom>
          <a:noFill/>
          <a:ln>
            <a:noFill/>
          </a:ln>
          <a:effectLst>
            <a:outerShdw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0" name="Picture 6"/>
          <p:cNvPicPr>
            <a:picLocks noChangeAspect="1" noChangeArrowheads="1"/>
          </p:cNvPicPr>
          <p:nvPr/>
        </p:nvPicPr>
        <p:blipFill>
          <a:blip r:embed="rId6" cstate="print"/>
          <a:srcRect/>
          <a:stretch>
            <a:fillRect/>
          </a:stretch>
        </p:blipFill>
        <p:spPr bwMode="auto">
          <a:xfrm>
            <a:off x="5857885" y="2357437"/>
            <a:ext cx="1660934" cy="22120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41575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9268"/>
                                        </p:tgtEl>
                                        <p:attrNameLst>
                                          <p:attrName>style.visibility</p:attrName>
                                        </p:attrNameLst>
                                      </p:cBhvr>
                                      <p:to>
                                        <p:strVal val="visible"/>
                                      </p:to>
                                    </p:set>
                                    <p:anim calcmode="lin" valueType="num">
                                      <p:cBhvr additive="base">
                                        <p:cTn id="11" dur="500" fill="hold"/>
                                        <p:tgtEl>
                                          <p:spTgt spid="139268"/>
                                        </p:tgtEl>
                                        <p:attrNameLst>
                                          <p:attrName>ppt_x</p:attrName>
                                        </p:attrNameLst>
                                      </p:cBhvr>
                                      <p:tavLst>
                                        <p:tav tm="0">
                                          <p:val>
                                            <p:strVal val="#ppt_x"/>
                                          </p:val>
                                        </p:tav>
                                        <p:tav tm="100000">
                                          <p:val>
                                            <p:strVal val="#ppt_x"/>
                                          </p:val>
                                        </p:tav>
                                      </p:tavLst>
                                    </p:anim>
                                    <p:anim calcmode="lin" valueType="num">
                                      <p:cBhvr additive="base">
                                        <p:cTn id="12" dur="500" fill="hold"/>
                                        <p:tgtEl>
                                          <p:spTgt spid="13926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9269"/>
                                        </p:tgtEl>
                                        <p:attrNameLst>
                                          <p:attrName>style.visibility</p:attrName>
                                        </p:attrNameLst>
                                      </p:cBhvr>
                                      <p:to>
                                        <p:strVal val="visible"/>
                                      </p:to>
                                    </p:set>
                                    <p:anim calcmode="lin" valueType="num">
                                      <p:cBhvr additive="base">
                                        <p:cTn id="15" dur="500" fill="hold"/>
                                        <p:tgtEl>
                                          <p:spTgt spid="139269"/>
                                        </p:tgtEl>
                                        <p:attrNameLst>
                                          <p:attrName>ppt_x</p:attrName>
                                        </p:attrNameLst>
                                      </p:cBhvr>
                                      <p:tavLst>
                                        <p:tav tm="0">
                                          <p:val>
                                            <p:strVal val="#ppt_x"/>
                                          </p:val>
                                        </p:tav>
                                        <p:tav tm="100000">
                                          <p:val>
                                            <p:strVal val="#ppt_x"/>
                                          </p:val>
                                        </p:tav>
                                      </p:tavLst>
                                    </p:anim>
                                    <p:anim calcmode="lin" valueType="num">
                                      <p:cBhvr additive="base">
                                        <p:cTn id="16" dur="500" fill="hold"/>
                                        <p:tgtEl>
                                          <p:spTgt spid="13926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9270"/>
                                        </p:tgtEl>
                                        <p:attrNameLst>
                                          <p:attrName>style.visibility</p:attrName>
                                        </p:attrNameLst>
                                      </p:cBhvr>
                                      <p:to>
                                        <p:strVal val="visible"/>
                                      </p:to>
                                    </p:set>
                                    <p:anim calcmode="lin" valueType="num">
                                      <p:cBhvr additive="base">
                                        <p:cTn id="19" dur="500" fill="hold"/>
                                        <p:tgtEl>
                                          <p:spTgt spid="139270"/>
                                        </p:tgtEl>
                                        <p:attrNameLst>
                                          <p:attrName>ppt_x</p:attrName>
                                        </p:attrNameLst>
                                      </p:cBhvr>
                                      <p:tavLst>
                                        <p:tav tm="0">
                                          <p:val>
                                            <p:strVal val="#ppt_x"/>
                                          </p:val>
                                        </p:tav>
                                        <p:tav tm="100000">
                                          <p:val>
                                            <p:strVal val="#ppt_x"/>
                                          </p:val>
                                        </p:tav>
                                      </p:tavLst>
                                    </p:anim>
                                    <p:anim calcmode="lin" valueType="num">
                                      <p:cBhvr additive="base">
                                        <p:cTn id="20" dur="500" fill="hold"/>
                                        <p:tgtEl>
                                          <p:spTgt spid="1392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54565" y="188822"/>
            <a:ext cx="4672012" cy="332399"/>
          </a:xfrm>
        </p:spPr>
        <p:txBody>
          <a:bodyPr/>
          <a:lstStyle/>
          <a:p>
            <a:r>
              <a:rPr sz="2400" dirty="0" err="1">
                <a:latin typeface="Times New Roman" panose="02020603050405020304" pitchFamily="18" charset="0"/>
              </a:rPr>
              <a:t>服务计算主要</a:t>
            </a:r>
            <a:r>
              <a:rPr lang="zh-CN" altLang="en-US" sz="2400" dirty="0">
                <a:latin typeface="Times New Roman" panose="02020603050405020304" pitchFamily="18" charset="0"/>
              </a:rPr>
              <a:t>会议</a:t>
            </a:r>
            <a:endParaRPr dirty="0">
              <a:latin typeface="Times New Roman" panose="02020603050405020304" pitchFamily="18" charset="0"/>
            </a:endParaRPr>
          </a:p>
        </p:txBody>
      </p:sp>
      <p:sp>
        <p:nvSpPr>
          <p:cNvPr id="2" name="矩形 1">
            <a:extLst>
              <a:ext uri="{FF2B5EF4-FFF2-40B4-BE49-F238E27FC236}">
                <a16:creationId xmlns:a16="http://schemas.microsoft.com/office/drawing/2014/main" id="{2C2DCCAF-67D5-B541-8475-C6A26BCC67CD}"/>
              </a:ext>
            </a:extLst>
          </p:cNvPr>
          <p:cNvSpPr/>
          <p:nvPr/>
        </p:nvSpPr>
        <p:spPr>
          <a:xfrm>
            <a:off x="408561" y="4427581"/>
            <a:ext cx="6090782" cy="369332"/>
          </a:xfrm>
          <a:prstGeom prst="rect">
            <a:avLst/>
          </a:prstGeom>
        </p:spPr>
        <p:txBody>
          <a:bodyPr wrap="square">
            <a:spAutoFit/>
          </a:bodyPr>
          <a:lstStyle/>
          <a:p>
            <a:r>
              <a:rPr lang="en" altLang="zh-CN" dirty="0">
                <a:solidFill>
                  <a:srgbClr val="0563C1"/>
                </a:solidFill>
                <a:latin typeface="Microsoft YaHei" panose="020B0503020204020204" pitchFamily="34" charset="-122"/>
                <a:ea typeface="Microsoft YaHei" panose="020B0503020204020204" pitchFamily="34" charset="-122"/>
                <a:hlinkClick r:id="rId3"/>
              </a:rPr>
              <a:t>https://conferences.computer.org/icws/202</a:t>
            </a:r>
            <a:r>
              <a:rPr lang="en-US" altLang="zh-CN" dirty="0">
                <a:solidFill>
                  <a:srgbClr val="0563C1"/>
                </a:solidFill>
                <a:latin typeface="Microsoft YaHei" panose="020B0503020204020204" pitchFamily="34" charset="-122"/>
                <a:ea typeface="Microsoft YaHei" panose="020B0503020204020204" pitchFamily="34" charset="-122"/>
                <a:hlinkClick r:id="rId3"/>
              </a:rPr>
              <a:t>2</a:t>
            </a:r>
            <a:r>
              <a:rPr lang="en" altLang="zh-CN" dirty="0">
                <a:solidFill>
                  <a:srgbClr val="0563C1"/>
                </a:solidFill>
                <a:latin typeface="Microsoft YaHei" panose="020B0503020204020204" pitchFamily="34" charset="-122"/>
                <a:ea typeface="Microsoft YaHei" panose="020B0503020204020204" pitchFamily="34" charset="-122"/>
                <a:hlinkClick r:id="rId3"/>
              </a:rPr>
              <a:t>/</a:t>
            </a:r>
            <a:endParaRPr lang="zh-CN" altLang="en-US" dirty="0"/>
          </a:p>
        </p:txBody>
      </p:sp>
      <p:pic>
        <p:nvPicPr>
          <p:cNvPr id="3" name="图片 2">
            <a:extLst>
              <a:ext uri="{FF2B5EF4-FFF2-40B4-BE49-F238E27FC236}">
                <a16:creationId xmlns:a16="http://schemas.microsoft.com/office/drawing/2014/main" id="{34948EA9-5076-FE4E-ABA9-7EBAFBDA145F}"/>
              </a:ext>
            </a:extLst>
          </p:cNvPr>
          <p:cNvPicPr>
            <a:picLocks noChangeAspect="1"/>
          </p:cNvPicPr>
          <p:nvPr/>
        </p:nvPicPr>
        <p:blipFill>
          <a:blip r:embed="rId4"/>
          <a:stretch>
            <a:fillRect/>
          </a:stretch>
        </p:blipFill>
        <p:spPr>
          <a:xfrm>
            <a:off x="546160" y="758690"/>
            <a:ext cx="6577016" cy="3543780"/>
          </a:xfrm>
          <a:prstGeom prst="rect">
            <a:avLst/>
          </a:prstGeom>
        </p:spPr>
      </p:pic>
    </p:spTree>
    <p:extLst>
      <p:ext uri="{BB962C8B-B14F-4D97-AF65-F5344CB8AC3E}">
        <p14:creationId xmlns:p14="http://schemas.microsoft.com/office/powerpoint/2010/main" val="1478241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54565" y="188822"/>
            <a:ext cx="4672012" cy="332399"/>
          </a:xfrm>
        </p:spPr>
        <p:txBody>
          <a:bodyPr/>
          <a:lstStyle/>
          <a:p>
            <a:r>
              <a:rPr sz="2400" dirty="0" err="1">
                <a:latin typeface="Times New Roman" panose="02020603050405020304" pitchFamily="18" charset="0"/>
              </a:rPr>
              <a:t>服务计算主要</a:t>
            </a:r>
            <a:r>
              <a:rPr lang="zh-CN" altLang="en-US" sz="2400" dirty="0">
                <a:latin typeface="Times New Roman" panose="02020603050405020304" pitchFamily="18" charset="0"/>
              </a:rPr>
              <a:t>会议</a:t>
            </a:r>
            <a:endParaRPr dirty="0">
              <a:latin typeface="Times New Roman" panose="02020603050405020304" pitchFamily="18" charset="0"/>
            </a:endParaRPr>
          </a:p>
        </p:txBody>
      </p:sp>
      <p:pic>
        <p:nvPicPr>
          <p:cNvPr id="2" name="图片 1">
            <a:extLst>
              <a:ext uri="{FF2B5EF4-FFF2-40B4-BE49-F238E27FC236}">
                <a16:creationId xmlns:a16="http://schemas.microsoft.com/office/drawing/2014/main" id="{CFA9A66F-507D-104D-A35D-BDB2D227207B}"/>
              </a:ext>
            </a:extLst>
          </p:cNvPr>
          <p:cNvPicPr>
            <a:picLocks noChangeAspect="1"/>
          </p:cNvPicPr>
          <p:nvPr/>
        </p:nvPicPr>
        <p:blipFill>
          <a:blip r:embed="rId3"/>
          <a:stretch>
            <a:fillRect/>
          </a:stretch>
        </p:blipFill>
        <p:spPr>
          <a:xfrm>
            <a:off x="3471097" y="797627"/>
            <a:ext cx="1838528" cy="1195043"/>
          </a:xfrm>
          <a:prstGeom prst="rect">
            <a:avLst/>
          </a:prstGeom>
        </p:spPr>
      </p:pic>
      <p:pic>
        <p:nvPicPr>
          <p:cNvPr id="3" name="图片 2">
            <a:extLst>
              <a:ext uri="{FF2B5EF4-FFF2-40B4-BE49-F238E27FC236}">
                <a16:creationId xmlns:a16="http://schemas.microsoft.com/office/drawing/2014/main" id="{60405C93-7FA8-7E49-A34D-325D1B056533}"/>
              </a:ext>
            </a:extLst>
          </p:cNvPr>
          <p:cNvPicPr>
            <a:picLocks noChangeAspect="1"/>
          </p:cNvPicPr>
          <p:nvPr/>
        </p:nvPicPr>
        <p:blipFill>
          <a:blip r:embed="rId4"/>
          <a:stretch>
            <a:fillRect/>
          </a:stretch>
        </p:blipFill>
        <p:spPr>
          <a:xfrm>
            <a:off x="585294" y="643469"/>
            <a:ext cx="2426240" cy="1514049"/>
          </a:xfrm>
          <a:prstGeom prst="rect">
            <a:avLst/>
          </a:prstGeom>
        </p:spPr>
      </p:pic>
      <p:pic>
        <p:nvPicPr>
          <p:cNvPr id="4" name="图片 3">
            <a:extLst>
              <a:ext uri="{FF2B5EF4-FFF2-40B4-BE49-F238E27FC236}">
                <a16:creationId xmlns:a16="http://schemas.microsoft.com/office/drawing/2014/main" id="{88F1848D-BCCC-2F48-B7BE-641C5C997D77}"/>
              </a:ext>
            </a:extLst>
          </p:cNvPr>
          <p:cNvPicPr>
            <a:picLocks noChangeAspect="1"/>
          </p:cNvPicPr>
          <p:nvPr/>
        </p:nvPicPr>
        <p:blipFill>
          <a:blip r:embed="rId5"/>
          <a:stretch>
            <a:fillRect/>
          </a:stretch>
        </p:blipFill>
        <p:spPr>
          <a:xfrm>
            <a:off x="6371458" y="786170"/>
            <a:ext cx="2413000" cy="1206500"/>
          </a:xfrm>
          <a:prstGeom prst="rect">
            <a:avLst/>
          </a:prstGeom>
        </p:spPr>
      </p:pic>
      <p:pic>
        <p:nvPicPr>
          <p:cNvPr id="5" name="图片 4">
            <a:extLst>
              <a:ext uri="{FF2B5EF4-FFF2-40B4-BE49-F238E27FC236}">
                <a16:creationId xmlns:a16="http://schemas.microsoft.com/office/drawing/2014/main" id="{40761564-B311-8440-B1BF-74A825233179}"/>
              </a:ext>
            </a:extLst>
          </p:cNvPr>
          <p:cNvPicPr>
            <a:picLocks noChangeAspect="1"/>
          </p:cNvPicPr>
          <p:nvPr/>
        </p:nvPicPr>
        <p:blipFill>
          <a:blip r:embed="rId6"/>
          <a:stretch>
            <a:fillRect/>
          </a:stretch>
        </p:blipFill>
        <p:spPr>
          <a:xfrm>
            <a:off x="845151" y="2265227"/>
            <a:ext cx="5526307" cy="2593607"/>
          </a:xfrm>
          <a:prstGeom prst="rect">
            <a:avLst/>
          </a:prstGeom>
        </p:spPr>
      </p:pic>
    </p:spTree>
    <p:extLst>
      <p:ext uri="{BB962C8B-B14F-4D97-AF65-F5344CB8AC3E}">
        <p14:creationId xmlns:p14="http://schemas.microsoft.com/office/powerpoint/2010/main" val="3841445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54565" y="188822"/>
            <a:ext cx="4672012" cy="332399"/>
          </a:xfrm>
        </p:spPr>
        <p:txBody>
          <a:bodyPr/>
          <a:lstStyle/>
          <a:p>
            <a:r>
              <a:rPr sz="2400" dirty="0" err="1">
                <a:latin typeface="Times New Roman" panose="02020603050405020304" pitchFamily="18" charset="0"/>
              </a:rPr>
              <a:t>服务计算主要</a:t>
            </a:r>
            <a:r>
              <a:rPr lang="zh-CN" altLang="en-US" sz="2400" dirty="0">
                <a:latin typeface="Times New Roman" panose="02020603050405020304" pitchFamily="18" charset="0"/>
              </a:rPr>
              <a:t>会议</a:t>
            </a:r>
            <a:endParaRPr dirty="0">
              <a:latin typeface="Times New Roman" panose="02020603050405020304" pitchFamily="18" charset="0"/>
            </a:endParaRPr>
          </a:p>
        </p:txBody>
      </p:sp>
      <p:pic>
        <p:nvPicPr>
          <p:cNvPr id="2" name="图片 1">
            <a:extLst>
              <a:ext uri="{FF2B5EF4-FFF2-40B4-BE49-F238E27FC236}">
                <a16:creationId xmlns:a16="http://schemas.microsoft.com/office/drawing/2014/main" id="{54D5638A-0685-9846-9DC8-61AD3E5B141F}"/>
              </a:ext>
            </a:extLst>
          </p:cNvPr>
          <p:cNvPicPr>
            <a:picLocks noChangeAspect="1"/>
          </p:cNvPicPr>
          <p:nvPr/>
        </p:nvPicPr>
        <p:blipFill>
          <a:blip r:embed="rId3"/>
          <a:stretch>
            <a:fillRect/>
          </a:stretch>
        </p:blipFill>
        <p:spPr>
          <a:xfrm>
            <a:off x="655476" y="643981"/>
            <a:ext cx="6448736" cy="4167119"/>
          </a:xfrm>
          <a:prstGeom prst="rect">
            <a:avLst/>
          </a:prstGeom>
        </p:spPr>
      </p:pic>
    </p:spTree>
    <p:extLst>
      <p:ext uri="{BB962C8B-B14F-4D97-AF65-F5344CB8AC3E}">
        <p14:creationId xmlns:p14="http://schemas.microsoft.com/office/powerpoint/2010/main" val="4021510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8613" y="219075"/>
            <a:ext cx="8686800" cy="387798"/>
          </a:xfrm>
          <a:noFill/>
        </p:spPr>
        <p:txBody>
          <a:bodyPr/>
          <a:lstStyle/>
          <a:p>
            <a:r>
              <a:rPr lang="en-US" altLang="zh-CN" dirty="0"/>
              <a:t>ICWS: </a:t>
            </a:r>
            <a:r>
              <a:rPr lang="zh-CN" altLang="en-US" dirty="0"/>
              <a:t>题目的演变</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25</a:t>
            </a:fld>
            <a:endParaRPr lang="en-US" dirty="0"/>
          </a:p>
        </p:txBody>
      </p:sp>
      <p:cxnSp>
        <p:nvCxnSpPr>
          <p:cNvPr id="12" name="Straight Connector 11"/>
          <p:cNvCxnSpPr/>
          <p:nvPr/>
        </p:nvCxnSpPr>
        <p:spPr bwMode="auto">
          <a:xfrm>
            <a:off x="4474276" y="893487"/>
            <a:ext cx="0" cy="3792911"/>
          </a:xfrm>
          <a:prstGeom prst="line">
            <a:avLst/>
          </a:prstGeom>
          <a:noFill/>
          <a:ln w="9525" cap="flat" cmpd="sng" algn="ctr">
            <a:solidFill>
              <a:schemeClr val="tx2"/>
            </a:solidFill>
            <a:prstDash val="solid"/>
            <a:round/>
            <a:headEnd type="none" w="med" len="med"/>
            <a:tailEnd type="none" w="med" len="med"/>
          </a:ln>
          <a:effectLst/>
        </p:spPr>
      </p:cxnSp>
      <p:sp>
        <p:nvSpPr>
          <p:cNvPr id="115714" name="AutoShape 2" descr="Image result for expedia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5717" name="AutoShape 5" descr="Image result for salesforce"/>
          <p:cNvSpPr>
            <a:spLocks noChangeAspect="1" noChangeArrowheads="1"/>
          </p:cNvSpPr>
          <p:nvPr/>
        </p:nvSpPr>
        <p:spPr bwMode="auto">
          <a:xfrm>
            <a:off x="155575" y="-555625"/>
            <a:ext cx="1162050" cy="11620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4930" name="Picture 2" descr="C:\Users\wtan\Desktop\icws-2015.png"/>
          <p:cNvPicPr>
            <a:picLocks noChangeAspect="1" noChangeArrowheads="1"/>
          </p:cNvPicPr>
          <p:nvPr/>
        </p:nvPicPr>
        <p:blipFill>
          <a:blip r:embed="rId3" cstate="print"/>
          <a:srcRect/>
          <a:stretch>
            <a:fillRect/>
          </a:stretch>
        </p:blipFill>
        <p:spPr bwMode="auto">
          <a:xfrm>
            <a:off x="69800" y="1197091"/>
            <a:ext cx="4369576" cy="2862072"/>
          </a:xfrm>
          <a:prstGeom prst="rect">
            <a:avLst/>
          </a:prstGeom>
          <a:noFill/>
        </p:spPr>
      </p:pic>
      <p:pic>
        <p:nvPicPr>
          <p:cNvPr id="124931" name="Picture 3" descr="C:\Users\wtan\Desktop\icws-2005.png"/>
          <p:cNvPicPr>
            <a:picLocks noChangeAspect="1" noChangeArrowheads="1"/>
          </p:cNvPicPr>
          <p:nvPr/>
        </p:nvPicPr>
        <p:blipFill>
          <a:blip r:embed="rId4" cstate="print"/>
          <a:srcRect/>
          <a:stretch>
            <a:fillRect/>
          </a:stretch>
        </p:blipFill>
        <p:spPr bwMode="auto">
          <a:xfrm>
            <a:off x="4627841" y="1026081"/>
            <a:ext cx="4204395" cy="2753879"/>
          </a:xfrm>
          <a:prstGeom prst="rect">
            <a:avLst/>
          </a:prstGeom>
          <a:noFill/>
        </p:spPr>
      </p:pic>
      <p:sp>
        <p:nvSpPr>
          <p:cNvPr id="15" name="Rectangle 14"/>
          <p:cNvSpPr/>
          <p:nvPr/>
        </p:nvSpPr>
        <p:spPr>
          <a:xfrm>
            <a:off x="1536567" y="4149292"/>
            <a:ext cx="755335" cy="369332"/>
          </a:xfrm>
          <a:prstGeom prst="rect">
            <a:avLst/>
          </a:prstGeom>
        </p:spPr>
        <p:txBody>
          <a:bodyPr wrap="none">
            <a:spAutoFit/>
          </a:bodyPr>
          <a:lstStyle/>
          <a:p>
            <a:r>
              <a:rPr lang="en-US" altLang="zh-CN" dirty="0"/>
              <a:t>2015</a:t>
            </a:r>
            <a:endParaRPr lang="en-US" dirty="0"/>
          </a:p>
        </p:txBody>
      </p:sp>
      <p:sp>
        <p:nvSpPr>
          <p:cNvPr id="16" name="Rectangle 15"/>
          <p:cNvSpPr/>
          <p:nvPr/>
        </p:nvSpPr>
        <p:spPr>
          <a:xfrm>
            <a:off x="6481920" y="4149292"/>
            <a:ext cx="755335" cy="369332"/>
          </a:xfrm>
          <a:prstGeom prst="rect">
            <a:avLst/>
          </a:prstGeom>
        </p:spPr>
        <p:txBody>
          <a:bodyPr wrap="none">
            <a:spAutoFit/>
          </a:bodyPr>
          <a:lstStyle/>
          <a:p>
            <a:r>
              <a:rPr lang="en-US" altLang="zh-CN" dirty="0"/>
              <a:t>2005</a:t>
            </a:r>
            <a:endParaRPr lang="en-US" dirty="0"/>
          </a:p>
        </p:txBody>
      </p:sp>
      <p:sp>
        <p:nvSpPr>
          <p:cNvPr id="17" name="Rectangle 16"/>
          <p:cNvSpPr/>
          <p:nvPr/>
        </p:nvSpPr>
        <p:spPr bwMode="auto">
          <a:xfrm>
            <a:off x="2582656" y="2317411"/>
            <a:ext cx="1856720" cy="171010"/>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19" name="Rectangle 18"/>
          <p:cNvSpPr/>
          <p:nvPr/>
        </p:nvSpPr>
        <p:spPr bwMode="auto">
          <a:xfrm>
            <a:off x="3391192" y="2146401"/>
            <a:ext cx="454872" cy="171010"/>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0" name="Rectangle 19"/>
          <p:cNvSpPr/>
          <p:nvPr/>
        </p:nvSpPr>
        <p:spPr bwMode="auto">
          <a:xfrm>
            <a:off x="4960579" y="2070791"/>
            <a:ext cx="454872" cy="171010"/>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1" name="Rectangle 20"/>
          <p:cNvSpPr/>
          <p:nvPr/>
        </p:nvSpPr>
        <p:spPr bwMode="auto">
          <a:xfrm>
            <a:off x="1735748" y="2488421"/>
            <a:ext cx="454872" cy="171010"/>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2" name="Rectangle 21"/>
          <p:cNvSpPr/>
          <p:nvPr/>
        </p:nvSpPr>
        <p:spPr bwMode="auto">
          <a:xfrm>
            <a:off x="2756185" y="2099188"/>
            <a:ext cx="454872" cy="171010"/>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4" name="Rectangle 23"/>
          <p:cNvSpPr/>
          <p:nvPr/>
        </p:nvSpPr>
        <p:spPr bwMode="auto">
          <a:xfrm>
            <a:off x="7237255" y="2659431"/>
            <a:ext cx="454872" cy="171010"/>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5" name="Rectangle 24"/>
          <p:cNvSpPr/>
          <p:nvPr/>
        </p:nvSpPr>
        <p:spPr bwMode="auto">
          <a:xfrm>
            <a:off x="5665559" y="2412811"/>
            <a:ext cx="581678" cy="246620"/>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9" grpId="0" animBg="1"/>
      <p:bldP spid="20" grpId="0" animBg="1"/>
      <p:bldP spid="21" grpId="0" animBg="1"/>
      <p:bldP spid="22"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8613" y="219075"/>
            <a:ext cx="8686800" cy="387798"/>
          </a:xfrm>
          <a:noFill/>
        </p:spPr>
        <p:txBody>
          <a:bodyPr/>
          <a:lstStyle/>
          <a:p>
            <a:r>
              <a:rPr lang="en-US" altLang="zh-CN" dirty="0"/>
              <a:t>ICWS 2022</a:t>
            </a:r>
            <a:endParaRPr lang="en-US" dirty="0"/>
          </a:p>
        </p:txBody>
      </p:sp>
      <p:sp>
        <p:nvSpPr>
          <p:cNvPr id="115714" name="AutoShape 2" descr="Image result for expedia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5717" name="AutoShape 5" descr="Image result for salesforce"/>
          <p:cNvSpPr>
            <a:spLocks noChangeAspect="1" noChangeArrowheads="1"/>
          </p:cNvSpPr>
          <p:nvPr/>
        </p:nvSpPr>
        <p:spPr bwMode="auto">
          <a:xfrm>
            <a:off x="155575" y="-555625"/>
            <a:ext cx="1162050" cy="11620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 name="矩形 16"/>
          <p:cNvSpPr/>
          <p:nvPr/>
        </p:nvSpPr>
        <p:spPr>
          <a:xfrm>
            <a:off x="746291" y="1452599"/>
            <a:ext cx="7215889" cy="1643527"/>
          </a:xfrm>
          <a:prstGeom prst="rect">
            <a:avLst/>
          </a:prstGeom>
        </p:spPr>
        <p:txBody>
          <a:bodyPr wrap="square">
            <a:spAutoFit/>
          </a:bodyPr>
          <a:lstStyle/>
          <a:p>
            <a:r>
              <a:rPr lang="en-US" altLang="zh-CN" sz="2800" dirty="0">
                <a:latin typeface="Calibri" charset="0"/>
              </a:rPr>
              <a:t>The ICWS program features: </a:t>
            </a:r>
            <a:endParaRPr lang="en-US" altLang="zh-CN" sz="2800" dirty="0"/>
          </a:p>
          <a:p>
            <a:pPr>
              <a:buFont typeface="Arial" charset="0"/>
              <a:buChar char="•"/>
            </a:pPr>
            <a:r>
              <a:rPr lang="en-US" altLang="zh-CN" sz="2800" dirty="0">
                <a:latin typeface="SymbolMT" charset="0"/>
              </a:rPr>
              <a:t> </a:t>
            </a:r>
            <a:r>
              <a:rPr lang="en-US" altLang="zh-CN" sz="2800" dirty="0">
                <a:latin typeface="Calibri" charset="0"/>
              </a:rPr>
              <a:t>1 keynote talks </a:t>
            </a:r>
            <a:endParaRPr lang="en-US" altLang="zh-CN" sz="2800" dirty="0"/>
          </a:p>
          <a:p>
            <a:pPr>
              <a:buFont typeface="Arial" charset="0"/>
              <a:buChar char="•"/>
            </a:pPr>
            <a:r>
              <a:rPr lang="en-US" altLang="zh-CN" sz="2800" dirty="0">
                <a:latin typeface="SymbolMT" charset="0"/>
              </a:rPr>
              <a:t> </a:t>
            </a:r>
            <a:r>
              <a:rPr lang="en-US" altLang="zh-CN" sz="2800" dirty="0">
                <a:latin typeface="Calibri" charset="0"/>
              </a:rPr>
              <a:t>16 research and industry paper sessions </a:t>
            </a:r>
            <a:endParaRPr lang="en-US" altLang="zh-CN" sz="2800" dirty="0"/>
          </a:p>
          <a:p>
            <a:endParaRPr lang="en-US" altLang="zh-CN" sz="2800" dirty="0">
              <a:latin typeface="Calibri" charset="0"/>
            </a:endParaRPr>
          </a:p>
        </p:txBody>
      </p:sp>
    </p:spTree>
    <p:extLst>
      <p:ext uri="{BB962C8B-B14F-4D97-AF65-F5344CB8AC3E}">
        <p14:creationId xmlns:p14="http://schemas.microsoft.com/office/powerpoint/2010/main" val="872210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8613" y="219075"/>
            <a:ext cx="8686800" cy="387798"/>
          </a:xfrm>
          <a:noFill/>
        </p:spPr>
        <p:txBody>
          <a:bodyPr/>
          <a:lstStyle/>
          <a:p>
            <a:r>
              <a:rPr lang="en-US" altLang="zh-CN" dirty="0"/>
              <a:t>ICWS 2022</a:t>
            </a:r>
            <a:r>
              <a:rPr lang="zh-CN" altLang="en-US" dirty="0"/>
              <a:t> </a:t>
            </a:r>
            <a:r>
              <a:rPr lang="en-US" altLang="zh-CN" dirty="0"/>
              <a:t>Keynotes</a:t>
            </a:r>
            <a:endParaRPr lang="en-US" dirty="0"/>
          </a:p>
        </p:txBody>
      </p:sp>
      <p:sp>
        <p:nvSpPr>
          <p:cNvPr id="115714" name="AutoShape 2" descr="Image result for expedia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5717" name="AutoShape 5" descr="Image result for salesforce"/>
          <p:cNvSpPr>
            <a:spLocks noChangeAspect="1" noChangeArrowheads="1"/>
          </p:cNvSpPr>
          <p:nvPr/>
        </p:nvSpPr>
        <p:spPr bwMode="auto">
          <a:xfrm>
            <a:off x="155575" y="-555625"/>
            <a:ext cx="1162050" cy="11620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图片 1">
            <a:extLst>
              <a:ext uri="{FF2B5EF4-FFF2-40B4-BE49-F238E27FC236}">
                <a16:creationId xmlns:a16="http://schemas.microsoft.com/office/drawing/2014/main" id="{81D562FD-92B8-FD4A-AED8-A74C6D7F7A54}"/>
              </a:ext>
            </a:extLst>
          </p:cNvPr>
          <p:cNvPicPr>
            <a:picLocks noChangeAspect="1"/>
          </p:cNvPicPr>
          <p:nvPr/>
        </p:nvPicPr>
        <p:blipFill>
          <a:blip r:embed="rId3"/>
          <a:stretch>
            <a:fillRect/>
          </a:stretch>
        </p:blipFill>
        <p:spPr>
          <a:xfrm>
            <a:off x="571500" y="665162"/>
            <a:ext cx="8001000" cy="4347902"/>
          </a:xfrm>
          <a:prstGeom prst="rect">
            <a:avLst/>
          </a:prstGeom>
        </p:spPr>
      </p:pic>
    </p:spTree>
    <p:extLst>
      <p:ext uri="{BB962C8B-B14F-4D97-AF65-F5344CB8AC3E}">
        <p14:creationId xmlns:p14="http://schemas.microsoft.com/office/powerpoint/2010/main" val="153547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8613" y="219075"/>
            <a:ext cx="8686800" cy="387798"/>
          </a:xfrm>
          <a:noFill/>
        </p:spPr>
        <p:txBody>
          <a:bodyPr/>
          <a:lstStyle/>
          <a:p>
            <a:r>
              <a:rPr lang="en-US" altLang="zh-CN" dirty="0"/>
              <a:t>ICWS 2022</a:t>
            </a:r>
            <a:r>
              <a:rPr lang="zh-CN" altLang="en-US" dirty="0"/>
              <a:t> </a:t>
            </a:r>
            <a:r>
              <a:rPr lang="en-US" altLang="zh-CN" dirty="0"/>
              <a:t>Sessions</a:t>
            </a:r>
            <a:endParaRPr lang="en-US" dirty="0"/>
          </a:p>
        </p:txBody>
      </p:sp>
      <p:sp>
        <p:nvSpPr>
          <p:cNvPr id="115714" name="AutoShape 2" descr="Image result for expedia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5717" name="AutoShape 5" descr="Image result for salesforce"/>
          <p:cNvSpPr>
            <a:spLocks noChangeAspect="1" noChangeArrowheads="1"/>
          </p:cNvSpPr>
          <p:nvPr/>
        </p:nvSpPr>
        <p:spPr bwMode="auto">
          <a:xfrm>
            <a:off x="155575" y="-555625"/>
            <a:ext cx="1162050" cy="11620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 name="矩形 16"/>
          <p:cNvSpPr/>
          <p:nvPr/>
        </p:nvSpPr>
        <p:spPr>
          <a:xfrm>
            <a:off x="460375" y="1219135"/>
            <a:ext cx="7458329" cy="3970318"/>
          </a:xfrm>
          <a:prstGeom prst="rect">
            <a:avLst/>
          </a:prstGeom>
        </p:spPr>
        <p:txBody>
          <a:bodyPr wrap="square">
            <a:spAutoFit/>
          </a:bodyPr>
          <a:lstStyle/>
          <a:p>
            <a:pPr>
              <a:lnSpc>
                <a:spcPts val="2400"/>
              </a:lnSpc>
              <a:buFont typeface="Arial" charset="0"/>
              <a:buChar char="•"/>
            </a:pPr>
            <a:r>
              <a:rPr lang="en-US" altLang="zh-CN" dirty="0">
                <a:latin typeface="Calibri" charset="0"/>
              </a:rPr>
              <a:t>  SERVICES AND DATA/BIG DATA</a:t>
            </a:r>
          </a:p>
          <a:p>
            <a:pPr>
              <a:lnSpc>
                <a:spcPts val="2400"/>
              </a:lnSpc>
              <a:buFont typeface="Arial" charset="0"/>
              <a:buChar char="•"/>
            </a:pPr>
            <a:r>
              <a:rPr lang="en-US" altLang="zh-CN" dirty="0">
                <a:latin typeface="Calibri" charset="0"/>
              </a:rPr>
              <a:t>  SERVICES DISCOVERY, SELECTION AND RECOMMENDATION</a:t>
            </a:r>
          </a:p>
          <a:p>
            <a:pPr>
              <a:lnSpc>
                <a:spcPts val="2400"/>
              </a:lnSpc>
              <a:buFont typeface="Arial" charset="0"/>
              <a:buChar char="•"/>
            </a:pPr>
            <a:r>
              <a:rPr lang="en-US" altLang="zh-CN" dirty="0">
                <a:latin typeface="Calibri" charset="0"/>
              </a:rPr>
              <a:t>  SERVICE ORIENTED TECHNOLOGY TRENDS</a:t>
            </a:r>
          </a:p>
          <a:p>
            <a:pPr>
              <a:lnSpc>
                <a:spcPts val="2400"/>
              </a:lnSpc>
              <a:buFont typeface="Arial" charset="0"/>
              <a:buChar char="•"/>
            </a:pPr>
            <a:r>
              <a:rPr lang="en-US" altLang="zh-CN" dirty="0">
                <a:latin typeface="Calibri" charset="0"/>
              </a:rPr>
              <a:t>  SERVICES APPLICATIONS &amp; SERVICES AND DATA/BIG DATA</a:t>
            </a:r>
          </a:p>
          <a:p>
            <a:pPr>
              <a:lnSpc>
                <a:spcPts val="2400"/>
              </a:lnSpc>
              <a:buFont typeface="Arial" charset="0"/>
              <a:buChar char="•"/>
            </a:pPr>
            <a:r>
              <a:rPr lang="en-US" altLang="zh-CN" dirty="0">
                <a:latin typeface="Calibri" charset="0"/>
              </a:rPr>
              <a:t>  SERVICES QOS MANAGEMENT</a:t>
            </a:r>
          </a:p>
          <a:p>
            <a:pPr>
              <a:lnSpc>
                <a:spcPts val="2400"/>
              </a:lnSpc>
              <a:buFont typeface="Arial" charset="0"/>
              <a:buChar char="•"/>
            </a:pPr>
            <a:r>
              <a:rPr lang="en-US" altLang="zh-CN" dirty="0">
                <a:latin typeface="Calibri" charset="0"/>
              </a:rPr>
              <a:t>  SERVICE APPLICATIONS BEYOND THE WEB</a:t>
            </a:r>
          </a:p>
          <a:p>
            <a:pPr>
              <a:lnSpc>
                <a:spcPts val="2400"/>
              </a:lnSpc>
              <a:buFont typeface="Arial" charset="0"/>
              <a:buChar char="•"/>
            </a:pPr>
            <a:r>
              <a:rPr lang="en-US" altLang="zh-CN" dirty="0">
                <a:latin typeface="Calibri" charset="0"/>
              </a:rPr>
              <a:t>  SERVICES SECURITY, PRIVACY AND TRUST</a:t>
            </a:r>
          </a:p>
          <a:p>
            <a:pPr>
              <a:lnSpc>
                <a:spcPts val="2400"/>
              </a:lnSpc>
              <a:buFont typeface="Arial" charset="0"/>
              <a:buChar char="•"/>
            </a:pPr>
            <a:r>
              <a:rPr lang="en-US" altLang="zh-CN" dirty="0">
                <a:latin typeface="Calibri" charset="0"/>
              </a:rPr>
              <a:t>  SERVICE ORIENTED SOFTWARE ENGINEERING</a:t>
            </a:r>
          </a:p>
          <a:p>
            <a:pPr>
              <a:lnSpc>
                <a:spcPts val="2400"/>
              </a:lnSpc>
              <a:buFont typeface="Arial" charset="0"/>
              <a:buChar char="•"/>
            </a:pPr>
            <a:r>
              <a:rPr lang="en-US" altLang="zh-CN" dirty="0">
                <a:latin typeface="Calibri" charset="0"/>
              </a:rPr>
              <a:t>  SEMANTIC &amp; SERVICES COMPOSITION</a:t>
            </a:r>
          </a:p>
          <a:p>
            <a:pPr>
              <a:buFont typeface="Arial" charset="0"/>
              <a:buChar char="•"/>
            </a:pPr>
            <a:endParaRPr lang="en-US" altLang="zh-CN" dirty="0">
              <a:latin typeface="Calibri" charset="0"/>
            </a:endParaRPr>
          </a:p>
          <a:p>
            <a:pPr>
              <a:buFont typeface="Arial" charset="0"/>
              <a:buChar char="•"/>
            </a:pPr>
            <a:endParaRPr lang="en-US" altLang="zh-CN" dirty="0">
              <a:latin typeface="Calibri" charset="0"/>
            </a:endParaRPr>
          </a:p>
          <a:p>
            <a:br>
              <a:rPr lang="en-US" altLang="zh-CN" dirty="0">
                <a:latin typeface="Calibri" charset="0"/>
              </a:rPr>
            </a:br>
            <a:endParaRPr lang="en-US" altLang="zh-CN" dirty="0"/>
          </a:p>
        </p:txBody>
      </p:sp>
    </p:spTree>
    <p:extLst>
      <p:ext uri="{BB962C8B-B14F-4D97-AF65-F5344CB8AC3E}">
        <p14:creationId xmlns:p14="http://schemas.microsoft.com/office/powerpoint/2010/main" val="949893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8613" y="219075"/>
            <a:ext cx="8686800" cy="387798"/>
          </a:xfrm>
          <a:noFill/>
        </p:spPr>
        <p:txBody>
          <a:bodyPr/>
          <a:lstStyle/>
          <a:p>
            <a:r>
              <a:rPr lang="en-US" altLang="zh-CN" dirty="0"/>
              <a:t>ICSOC: </a:t>
            </a:r>
            <a:r>
              <a:rPr lang="zh-CN" altLang="en-US" dirty="0"/>
              <a:t>题目的演变</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29</a:t>
            </a:fld>
            <a:endParaRPr lang="en-US" dirty="0"/>
          </a:p>
        </p:txBody>
      </p:sp>
      <p:sp>
        <p:nvSpPr>
          <p:cNvPr id="115714" name="AutoShape 2" descr="Image result for expedia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5717" name="AutoShape 5" descr="Image result for salesforce"/>
          <p:cNvSpPr>
            <a:spLocks noChangeAspect="1" noChangeArrowheads="1"/>
          </p:cNvSpPr>
          <p:nvPr/>
        </p:nvSpPr>
        <p:spPr bwMode="auto">
          <a:xfrm>
            <a:off x="155575" y="-555625"/>
            <a:ext cx="1162050" cy="11620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1536567" y="4149292"/>
            <a:ext cx="755335" cy="369332"/>
          </a:xfrm>
          <a:prstGeom prst="rect">
            <a:avLst/>
          </a:prstGeom>
        </p:spPr>
        <p:txBody>
          <a:bodyPr wrap="none">
            <a:spAutoFit/>
          </a:bodyPr>
          <a:lstStyle/>
          <a:p>
            <a:r>
              <a:rPr lang="en-US" altLang="zh-CN" dirty="0"/>
              <a:t>2014</a:t>
            </a:r>
            <a:endParaRPr lang="en-US" dirty="0"/>
          </a:p>
        </p:txBody>
      </p:sp>
      <p:sp>
        <p:nvSpPr>
          <p:cNvPr id="16" name="Rectangle 15"/>
          <p:cNvSpPr/>
          <p:nvPr/>
        </p:nvSpPr>
        <p:spPr>
          <a:xfrm>
            <a:off x="6481920" y="4149292"/>
            <a:ext cx="755335" cy="369332"/>
          </a:xfrm>
          <a:prstGeom prst="rect">
            <a:avLst/>
          </a:prstGeom>
        </p:spPr>
        <p:txBody>
          <a:bodyPr wrap="none">
            <a:spAutoFit/>
          </a:bodyPr>
          <a:lstStyle/>
          <a:p>
            <a:r>
              <a:rPr lang="en-US" altLang="zh-CN" dirty="0"/>
              <a:t>2005</a:t>
            </a:r>
            <a:endParaRPr lang="en-US" dirty="0"/>
          </a:p>
        </p:txBody>
      </p:sp>
      <p:pic>
        <p:nvPicPr>
          <p:cNvPr id="125954" name="Picture 2" descr="C:\Users\wtan\Desktop\icsoc-2014.png"/>
          <p:cNvPicPr>
            <a:picLocks noChangeAspect="1" noChangeArrowheads="1"/>
          </p:cNvPicPr>
          <p:nvPr/>
        </p:nvPicPr>
        <p:blipFill>
          <a:blip r:embed="rId3" cstate="print"/>
          <a:srcRect/>
          <a:stretch>
            <a:fillRect/>
          </a:stretch>
        </p:blipFill>
        <p:spPr bwMode="auto">
          <a:xfrm>
            <a:off x="4474276" y="1090622"/>
            <a:ext cx="4669724" cy="3058670"/>
          </a:xfrm>
          <a:prstGeom prst="rect">
            <a:avLst/>
          </a:prstGeom>
          <a:noFill/>
        </p:spPr>
      </p:pic>
      <p:pic>
        <p:nvPicPr>
          <p:cNvPr id="125955" name="Picture 3" descr="C:\Users\wtan\Desktop\icsoc-2005.png"/>
          <p:cNvPicPr>
            <a:picLocks noChangeAspect="1" noChangeArrowheads="1"/>
          </p:cNvPicPr>
          <p:nvPr/>
        </p:nvPicPr>
        <p:blipFill>
          <a:blip r:embed="rId4" cstate="print"/>
          <a:srcRect/>
          <a:stretch>
            <a:fillRect/>
          </a:stretch>
        </p:blipFill>
        <p:spPr bwMode="auto">
          <a:xfrm>
            <a:off x="4474276" y="1090622"/>
            <a:ext cx="4669724" cy="3058670"/>
          </a:xfrm>
          <a:prstGeom prst="rect">
            <a:avLst/>
          </a:prstGeom>
          <a:noFill/>
        </p:spPr>
      </p:pic>
      <p:cxnSp>
        <p:nvCxnSpPr>
          <p:cNvPr id="12" name="Straight Connector 11"/>
          <p:cNvCxnSpPr/>
          <p:nvPr/>
        </p:nvCxnSpPr>
        <p:spPr bwMode="auto">
          <a:xfrm>
            <a:off x="4474276" y="893487"/>
            <a:ext cx="0" cy="3792911"/>
          </a:xfrm>
          <a:prstGeom prst="line">
            <a:avLst/>
          </a:prstGeom>
          <a:noFill/>
          <a:ln w="9525" cap="flat" cmpd="sng" algn="ctr">
            <a:solidFill>
              <a:schemeClr val="tx2"/>
            </a:solidFill>
            <a:prstDash val="solid"/>
            <a:round/>
            <a:headEnd type="none" w="med" len="med"/>
            <a:tailEnd type="none" w="med" len="med"/>
          </a:ln>
          <a:effectLst/>
        </p:spPr>
      </p:cxnSp>
      <p:pic>
        <p:nvPicPr>
          <p:cNvPr id="125956" name="Picture 4" descr="C:\Users\wtan\Desktop\icsoc-2014.png"/>
          <p:cNvPicPr>
            <a:picLocks noChangeAspect="1" noChangeArrowheads="1"/>
          </p:cNvPicPr>
          <p:nvPr/>
        </p:nvPicPr>
        <p:blipFill>
          <a:blip r:embed="rId3" cstate="print"/>
          <a:srcRect/>
          <a:stretch>
            <a:fillRect/>
          </a:stretch>
        </p:blipFill>
        <p:spPr bwMode="auto">
          <a:xfrm>
            <a:off x="0" y="1363798"/>
            <a:ext cx="4252663" cy="2785494"/>
          </a:xfrm>
          <a:prstGeom prst="rect">
            <a:avLst/>
          </a:prstGeom>
          <a:noFill/>
        </p:spPr>
      </p:pic>
      <p:sp>
        <p:nvSpPr>
          <p:cNvPr id="23" name="Rectangle 22"/>
          <p:cNvSpPr/>
          <p:nvPr/>
        </p:nvSpPr>
        <p:spPr bwMode="auto">
          <a:xfrm>
            <a:off x="2983621" y="2176304"/>
            <a:ext cx="883704" cy="281670"/>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6" name="Rectangle 25"/>
          <p:cNvSpPr/>
          <p:nvPr/>
        </p:nvSpPr>
        <p:spPr bwMode="auto">
          <a:xfrm>
            <a:off x="4604094" y="2047034"/>
            <a:ext cx="883704" cy="281670"/>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7" name="Rectangle 26"/>
          <p:cNvSpPr/>
          <p:nvPr/>
        </p:nvSpPr>
        <p:spPr bwMode="auto">
          <a:xfrm>
            <a:off x="5870831" y="1946246"/>
            <a:ext cx="1721205" cy="253188"/>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8" name="Rectangle 27"/>
          <p:cNvSpPr/>
          <p:nvPr/>
        </p:nvSpPr>
        <p:spPr bwMode="auto">
          <a:xfrm>
            <a:off x="2575419" y="2047033"/>
            <a:ext cx="760973" cy="270105"/>
          </a:xfrm>
          <a:prstGeom prst="rect">
            <a:avLst/>
          </a:prstGeom>
          <a:noFill/>
          <a:ln w="12700" cap="flat" cmpd="sng" algn="ctr">
            <a:solidFill>
              <a:srgbClr val="0070C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3" grpId="0" animBg="1"/>
      <p:bldP spid="26" grpId="0" animBg="1"/>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主题安排</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3</a:t>
            </a:fld>
            <a:endParaRPr lang="en-US" dirty="0"/>
          </a:p>
        </p:txBody>
      </p:sp>
      <p:graphicFrame>
        <p:nvGraphicFramePr>
          <p:cNvPr id="4" name="表格 6">
            <a:extLst>
              <a:ext uri="{FF2B5EF4-FFF2-40B4-BE49-F238E27FC236}">
                <a16:creationId xmlns:a16="http://schemas.microsoft.com/office/drawing/2014/main" id="{F01241F6-9BD1-924B-BE22-BF4985D678AA}"/>
              </a:ext>
            </a:extLst>
          </p:cNvPr>
          <p:cNvGraphicFramePr>
            <a:graphicFrameLocks noGrp="1"/>
          </p:cNvGraphicFramePr>
          <p:nvPr>
            <p:ph idx="1"/>
            <p:extLst>
              <p:ext uri="{D42A27DB-BD31-4B8C-83A1-F6EECF244321}">
                <p14:modId xmlns:p14="http://schemas.microsoft.com/office/powerpoint/2010/main" val="4139273289"/>
              </p:ext>
            </p:extLst>
          </p:nvPr>
        </p:nvGraphicFramePr>
        <p:xfrm>
          <a:off x="344487" y="1081391"/>
          <a:ext cx="6813057" cy="3332480"/>
        </p:xfrm>
        <a:graphic>
          <a:graphicData uri="http://schemas.openxmlformats.org/drawingml/2006/table">
            <a:tbl>
              <a:tblPr firstRow="1" bandRow="1">
                <a:tableStyleId>{5C22544A-7EE6-4342-B048-85BDC9FD1C3A}</a:tableStyleId>
              </a:tblPr>
              <a:tblGrid>
                <a:gridCol w="1663743">
                  <a:extLst>
                    <a:ext uri="{9D8B030D-6E8A-4147-A177-3AD203B41FA5}">
                      <a16:colId xmlns:a16="http://schemas.microsoft.com/office/drawing/2014/main" val="2194123211"/>
                    </a:ext>
                  </a:extLst>
                </a:gridCol>
                <a:gridCol w="5149314">
                  <a:extLst>
                    <a:ext uri="{9D8B030D-6E8A-4147-A177-3AD203B41FA5}">
                      <a16:colId xmlns:a16="http://schemas.microsoft.com/office/drawing/2014/main" val="3169851804"/>
                    </a:ext>
                  </a:extLst>
                </a:gridCol>
              </a:tblGrid>
              <a:tr h="370840">
                <a:tc>
                  <a:txBody>
                    <a:bodyPr/>
                    <a:lstStyle/>
                    <a:p>
                      <a:r>
                        <a:rPr lang="zh-CN" altLang="en-US" dirty="0"/>
                        <a:t>周次</a:t>
                      </a:r>
                    </a:p>
                  </a:txBody>
                  <a:tcPr/>
                </a:tc>
                <a:tc>
                  <a:txBody>
                    <a:bodyPr/>
                    <a:lstStyle/>
                    <a:p>
                      <a:r>
                        <a:rPr lang="zh-CN" altLang="en-US" dirty="0"/>
                        <a:t>周二</a:t>
                      </a:r>
                      <a:r>
                        <a:rPr lang="en-US" altLang="zh-CN" dirty="0"/>
                        <a:t>34</a:t>
                      </a:r>
                      <a:r>
                        <a:rPr lang="zh-CN" altLang="en-US" dirty="0"/>
                        <a:t>节</a:t>
                      </a:r>
                    </a:p>
                  </a:txBody>
                  <a:tcPr/>
                </a:tc>
                <a:extLst>
                  <a:ext uri="{0D108BD9-81ED-4DB2-BD59-A6C34878D82A}">
                    <a16:rowId xmlns:a16="http://schemas.microsoft.com/office/drawing/2014/main" val="300227686"/>
                  </a:ext>
                </a:extLst>
              </a:tr>
              <a:tr h="370840">
                <a:tc>
                  <a:txBody>
                    <a:bodyPr/>
                    <a:lstStyle/>
                    <a:p>
                      <a:r>
                        <a:rPr lang="en-US" altLang="zh-CN" dirty="0">
                          <a:solidFill>
                            <a:schemeClr val="tx2"/>
                          </a:solidFill>
                        </a:rPr>
                        <a:t>3</a:t>
                      </a:r>
                      <a:endParaRPr lang="zh-CN" altLang="en-US"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2"/>
                          </a:solidFill>
                        </a:rPr>
                        <a:t>服务计算、音视频技术发展现状与趋势</a:t>
                      </a:r>
                    </a:p>
                  </a:txBody>
                  <a:tcPr/>
                </a:tc>
                <a:extLst>
                  <a:ext uri="{0D108BD9-81ED-4DB2-BD59-A6C34878D82A}">
                    <a16:rowId xmlns:a16="http://schemas.microsoft.com/office/drawing/2014/main" val="3311480801"/>
                  </a:ext>
                </a:extLst>
              </a:tr>
              <a:tr h="370840">
                <a:tc>
                  <a:txBody>
                    <a:bodyPr/>
                    <a:lstStyle/>
                    <a:p>
                      <a:r>
                        <a:rPr lang="en-US" altLang="zh-CN" dirty="0">
                          <a:solidFill>
                            <a:schemeClr val="tx2"/>
                          </a:solidFill>
                        </a:rPr>
                        <a:t>4</a:t>
                      </a:r>
                      <a:endParaRPr lang="zh-CN" altLang="en-US"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2"/>
                          </a:solidFill>
                        </a:rPr>
                        <a:t>物联网大数据、医疗信息学</a:t>
                      </a:r>
                    </a:p>
                  </a:txBody>
                  <a:tcPr/>
                </a:tc>
                <a:extLst>
                  <a:ext uri="{0D108BD9-81ED-4DB2-BD59-A6C34878D82A}">
                    <a16:rowId xmlns:a16="http://schemas.microsoft.com/office/drawing/2014/main" val="2800338436"/>
                  </a:ext>
                </a:extLst>
              </a:tr>
              <a:tr h="370840">
                <a:tc>
                  <a:txBody>
                    <a:bodyPr/>
                    <a:lstStyle/>
                    <a:p>
                      <a:r>
                        <a:rPr lang="en-US" altLang="zh-CN" dirty="0">
                          <a:solidFill>
                            <a:schemeClr val="tx2"/>
                          </a:solidFill>
                        </a:rPr>
                        <a:t>5</a:t>
                      </a:r>
                      <a:endParaRPr lang="zh-CN" altLang="en-US" dirty="0">
                        <a:solidFill>
                          <a:schemeClr val="tx2"/>
                        </a:solidFill>
                      </a:endParaRPr>
                    </a:p>
                  </a:txBody>
                  <a:tcPr/>
                </a:tc>
                <a:tc>
                  <a:txBody>
                    <a:bodyPr/>
                    <a:lstStyle/>
                    <a:p>
                      <a:r>
                        <a:rPr lang="zh-CN" altLang="en-US" dirty="0">
                          <a:solidFill>
                            <a:schemeClr val="tx2"/>
                          </a:solidFill>
                        </a:rPr>
                        <a:t>知识图谱</a:t>
                      </a:r>
                    </a:p>
                  </a:txBody>
                  <a:tcPr/>
                </a:tc>
                <a:extLst>
                  <a:ext uri="{0D108BD9-81ED-4DB2-BD59-A6C34878D82A}">
                    <a16:rowId xmlns:a16="http://schemas.microsoft.com/office/drawing/2014/main" val="1149587436"/>
                  </a:ext>
                </a:extLst>
              </a:tr>
              <a:tr h="370840">
                <a:tc>
                  <a:txBody>
                    <a:bodyPr/>
                    <a:lstStyle/>
                    <a:p>
                      <a:r>
                        <a:rPr lang="en-US" altLang="zh-CN" dirty="0">
                          <a:solidFill>
                            <a:schemeClr val="tx2"/>
                          </a:solidFill>
                        </a:rPr>
                        <a:t>6</a:t>
                      </a:r>
                      <a:endParaRPr lang="zh-CN" altLang="en-US" dirty="0">
                        <a:solidFill>
                          <a:schemeClr val="tx2"/>
                        </a:solidFill>
                      </a:endParaRPr>
                    </a:p>
                  </a:txBody>
                  <a:tcPr/>
                </a:tc>
                <a:tc>
                  <a:txBody>
                    <a:bodyPr/>
                    <a:lstStyle/>
                    <a:p>
                      <a:r>
                        <a:rPr lang="zh-CN" altLang="en-US" dirty="0">
                          <a:solidFill>
                            <a:schemeClr val="tx2"/>
                          </a:solidFill>
                        </a:rPr>
                        <a:t>（放假）</a:t>
                      </a:r>
                    </a:p>
                  </a:txBody>
                  <a:tcPr/>
                </a:tc>
                <a:extLst>
                  <a:ext uri="{0D108BD9-81ED-4DB2-BD59-A6C34878D82A}">
                    <a16:rowId xmlns:a16="http://schemas.microsoft.com/office/drawing/2014/main" val="612691400"/>
                  </a:ext>
                </a:extLst>
              </a:tr>
              <a:tr h="370840">
                <a:tc>
                  <a:txBody>
                    <a:bodyPr/>
                    <a:lstStyle/>
                    <a:p>
                      <a:r>
                        <a:rPr lang="en-US" altLang="zh-CN" dirty="0">
                          <a:solidFill>
                            <a:schemeClr val="tx2"/>
                          </a:solidFill>
                        </a:rPr>
                        <a:t>7</a:t>
                      </a:r>
                      <a:endParaRPr lang="zh-CN" altLang="en-US" dirty="0">
                        <a:solidFill>
                          <a:schemeClr val="tx2"/>
                        </a:solidFill>
                      </a:endParaRPr>
                    </a:p>
                  </a:txBody>
                  <a:tcPr/>
                </a:tc>
                <a:tc>
                  <a:txBody>
                    <a:bodyPr/>
                    <a:lstStyle/>
                    <a:p>
                      <a:r>
                        <a:rPr lang="zh-CN" altLang="en-US" dirty="0">
                          <a:solidFill>
                            <a:schemeClr val="tx2"/>
                          </a:solidFill>
                        </a:rPr>
                        <a:t>物联网群智感知</a:t>
                      </a:r>
                    </a:p>
                  </a:txBody>
                  <a:tcPr/>
                </a:tc>
                <a:extLst>
                  <a:ext uri="{0D108BD9-81ED-4DB2-BD59-A6C34878D82A}">
                    <a16:rowId xmlns:a16="http://schemas.microsoft.com/office/drawing/2014/main" val="3103587286"/>
                  </a:ext>
                </a:extLst>
              </a:tr>
              <a:tr h="370840">
                <a:tc>
                  <a:txBody>
                    <a:bodyPr/>
                    <a:lstStyle/>
                    <a:p>
                      <a:r>
                        <a:rPr lang="en-US" altLang="zh-CN" dirty="0">
                          <a:solidFill>
                            <a:schemeClr val="tx2"/>
                          </a:solidFill>
                        </a:rPr>
                        <a:t>8</a:t>
                      </a:r>
                      <a:endParaRPr lang="zh-CN" altLang="en-US" dirty="0">
                        <a:solidFill>
                          <a:schemeClr val="tx2"/>
                        </a:solidFill>
                      </a:endParaRPr>
                    </a:p>
                  </a:txBody>
                  <a:tcPr/>
                </a:tc>
                <a:tc>
                  <a:txBody>
                    <a:bodyPr/>
                    <a:lstStyle/>
                    <a:p>
                      <a:r>
                        <a:rPr lang="zh-CN" altLang="en-US" dirty="0">
                          <a:solidFill>
                            <a:schemeClr val="tx2"/>
                          </a:solidFill>
                        </a:rPr>
                        <a:t>人物识别</a:t>
                      </a:r>
                    </a:p>
                  </a:txBody>
                  <a:tcPr/>
                </a:tc>
                <a:extLst>
                  <a:ext uri="{0D108BD9-81ED-4DB2-BD59-A6C34878D82A}">
                    <a16:rowId xmlns:a16="http://schemas.microsoft.com/office/drawing/2014/main" val="1432747113"/>
                  </a:ext>
                </a:extLst>
              </a:tr>
              <a:tr h="370840">
                <a:tc>
                  <a:txBody>
                    <a:bodyPr/>
                    <a:lstStyle/>
                    <a:p>
                      <a:r>
                        <a:rPr lang="en-US" altLang="zh-CN" dirty="0">
                          <a:solidFill>
                            <a:schemeClr val="tx2"/>
                          </a:solidFill>
                        </a:rPr>
                        <a:t>9</a:t>
                      </a:r>
                      <a:endParaRPr lang="zh-CN" altLang="en-US" dirty="0">
                        <a:solidFill>
                          <a:schemeClr val="tx2"/>
                        </a:solidFill>
                      </a:endParaRPr>
                    </a:p>
                  </a:txBody>
                  <a:tcPr/>
                </a:tc>
                <a:tc>
                  <a:txBody>
                    <a:bodyPr/>
                    <a:lstStyle/>
                    <a:p>
                      <a:r>
                        <a:rPr lang="zh-CN" altLang="en-US" dirty="0">
                          <a:solidFill>
                            <a:schemeClr val="tx2"/>
                          </a:solidFill>
                        </a:rPr>
                        <a:t>生物信息学</a:t>
                      </a:r>
                    </a:p>
                  </a:txBody>
                  <a:tcPr/>
                </a:tc>
                <a:extLst>
                  <a:ext uri="{0D108BD9-81ED-4DB2-BD59-A6C34878D82A}">
                    <a16:rowId xmlns:a16="http://schemas.microsoft.com/office/drawing/2014/main" val="3865990154"/>
                  </a:ext>
                </a:extLst>
              </a:tr>
              <a:tr h="0">
                <a:tc>
                  <a:txBody>
                    <a:bodyPr/>
                    <a:lstStyle/>
                    <a:p>
                      <a:r>
                        <a:rPr lang="en-US" altLang="zh-CN" dirty="0">
                          <a:solidFill>
                            <a:schemeClr val="tx2"/>
                          </a:solidFill>
                        </a:rPr>
                        <a:t>10</a:t>
                      </a:r>
                      <a:endParaRPr lang="zh-CN" altLang="en-US" dirty="0">
                        <a:solidFill>
                          <a:schemeClr val="tx2"/>
                        </a:solidFill>
                      </a:endParaRPr>
                    </a:p>
                  </a:txBody>
                  <a:tcPr/>
                </a:tc>
                <a:tc>
                  <a:txBody>
                    <a:bodyPr/>
                    <a:lstStyle/>
                    <a:p>
                      <a:r>
                        <a:rPr lang="zh-CN" altLang="en-US" dirty="0">
                          <a:solidFill>
                            <a:schemeClr val="tx2"/>
                          </a:solidFill>
                        </a:rPr>
                        <a:t>数据可视化</a:t>
                      </a:r>
                    </a:p>
                  </a:txBody>
                  <a:tcPr/>
                </a:tc>
                <a:extLst>
                  <a:ext uri="{0D108BD9-81ED-4DB2-BD59-A6C34878D82A}">
                    <a16:rowId xmlns:a16="http://schemas.microsoft.com/office/drawing/2014/main" val="3726022886"/>
                  </a:ext>
                </a:extLst>
              </a:tr>
            </a:tbl>
          </a:graphicData>
        </a:graphic>
      </p:graphicFrame>
    </p:spTree>
    <p:extLst>
      <p:ext uri="{BB962C8B-B14F-4D97-AF65-F5344CB8AC3E}">
        <p14:creationId xmlns:p14="http://schemas.microsoft.com/office/powerpoint/2010/main" val="1434585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8613" y="219075"/>
            <a:ext cx="8686800" cy="387798"/>
          </a:xfrm>
          <a:noFill/>
        </p:spPr>
        <p:txBody>
          <a:bodyPr/>
          <a:lstStyle/>
          <a:p>
            <a:r>
              <a:rPr lang="en-US" altLang="zh-CN" dirty="0"/>
              <a:t>ICSOC 2021</a:t>
            </a:r>
            <a:endParaRPr lang="en-US" dirty="0"/>
          </a:p>
        </p:txBody>
      </p:sp>
      <p:sp>
        <p:nvSpPr>
          <p:cNvPr id="115714" name="AutoShape 2" descr="Image result for expedia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5717" name="AutoShape 5" descr="Image result for salesforce"/>
          <p:cNvSpPr>
            <a:spLocks noChangeAspect="1" noChangeArrowheads="1"/>
          </p:cNvSpPr>
          <p:nvPr/>
        </p:nvSpPr>
        <p:spPr bwMode="auto">
          <a:xfrm>
            <a:off x="155575" y="-555625"/>
            <a:ext cx="1162050" cy="11620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 name="矩形 16"/>
          <p:cNvSpPr/>
          <p:nvPr/>
        </p:nvSpPr>
        <p:spPr>
          <a:xfrm>
            <a:off x="746291" y="1452599"/>
            <a:ext cx="7215889" cy="2031325"/>
          </a:xfrm>
          <a:prstGeom prst="rect">
            <a:avLst/>
          </a:prstGeom>
        </p:spPr>
        <p:txBody>
          <a:bodyPr wrap="square">
            <a:spAutoFit/>
          </a:bodyPr>
          <a:lstStyle/>
          <a:p>
            <a:r>
              <a:rPr lang="en-US" altLang="zh-CN" sz="2800" dirty="0">
                <a:latin typeface="Calibri" charset="0"/>
              </a:rPr>
              <a:t>The ICSOC 2021 program features: </a:t>
            </a:r>
            <a:endParaRPr lang="en-US" altLang="zh-CN" sz="2800" dirty="0"/>
          </a:p>
          <a:p>
            <a:pPr>
              <a:buFont typeface="Arial" charset="0"/>
              <a:buChar char="•"/>
            </a:pPr>
            <a:r>
              <a:rPr lang="en-US" altLang="zh-CN" sz="2800" dirty="0">
                <a:latin typeface="SymbolMT" charset="0"/>
              </a:rPr>
              <a:t> </a:t>
            </a:r>
            <a:r>
              <a:rPr lang="en-US" altLang="zh-CN" sz="2800" dirty="0">
                <a:latin typeface="Calibri" charset="0"/>
              </a:rPr>
              <a:t>3 keynote talks </a:t>
            </a:r>
            <a:endParaRPr lang="en-US" altLang="zh-CN" sz="2800" dirty="0"/>
          </a:p>
          <a:p>
            <a:pPr>
              <a:buFont typeface="Arial" charset="0"/>
              <a:buChar char="•"/>
            </a:pPr>
            <a:r>
              <a:rPr lang="en-US" altLang="zh-CN" sz="2800" dirty="0">
                <a:latin typeface="SymbolMT" charset="0"/>
              </a:rPr>
              <a:t> </a:t>
            </a:r>
            <a:r>
              <a:rPr lang="en-US" altLang="zh-CN" sz="2800" dirty="0">
                <a:latin typeface="Calibri" charset="0"/>
              </a:rPr>
              <a:t>12 research and industry paper sessions </a:t>
            </a:r>
            <a:endParaRPr lang="en-US" altLang="zh-CN" sz="2800" dirty="0"/>
          </a:p>
          <a:p>
            <a:pPr>
              <a:buFont typeface="Arial" charset="0"/>
              <a:buChar char="•"/>
            </a:pPr>
            <a:r>
              <a:rPr lang="en-US" altLang="zh-CN" sz="2800" dirty="0">
                <a:latin typeface="Calibri" charset="0"/>
              </a:rPr>
              <a:t> 1 Demonstrations</a:t>
            </a:r>
          </a:p>
          <a:p>
            <a:pPr>
              <a:buFont typeface="Arial" charset="0"/>
              <a:buChar char="•"/>
            </a:pPr>
            <a:r>
              <a:rPr lang="en-US" altLang="zh-CN" sz="2800" dirty="0">
                <a:latin typeface="SymbolMT" charset="0"/>
              </a:rPr>
              <a:t> </a:t>
            </a:r>
            <a:r>
              <a:rPr lang="en-US" altLang="zh-CN" sz="2800" dirty="0">
                <a:latin typeface="Calibri" charset="0"/>
              </a:rPr>
              <a:t>3 </a:t>
            </a:r>
            <a:r>
              <a:rPr lang="en" altLang="zh-CN" sz="2800" dirty="0">
                <a:latin typeface="Calibri" charset="0"/>
                <a:hlinkClick r:id="rId3">
                  <a:extLst>
                    <a:ext uri="{A12FA001-AC4F-418D-AE19-62706E023703}">
                      <ahyp:hlinkClr xmlns:ahyp="http://schemas.microsoft.com/office/drawing/2018/hyperlinkcolor" val="tx"/>
                    </a:ext>
                  </a:extLst>
                </a:hlinkClick>
              </a:rPr>
              <a:t>PhD Symposium</a:t>
            </a:r>
            <a:endParaRPr lang="en-US" altLang="zh-CN" sz="2800" dirty="0">
              <a:latin typeface="Calibri" charset="0"/>
            </a:endParaRPr>
          </a:p>
        </p:txBody>
      </p:sp>
    </p:spTree>
    <p:extLst>
      <p:ext uri="{BB962C8B-B14F-4D97-AF65-F5344CB8AC3E}">
        <p14:creationId xmlns:p14="http://schemas.microsoft.com/office/powerpoint/2010/main" val="316325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2700" dirty="0">
                <a:latin typeface="微软雅黑" panose="020B0503020204020204" pitchFamily="34" charset="-122"/>
                <a:ea typeface="微软雅黑" panose="020B0503020204020204" pitchFamily="34" charset="-122"/>
              </a:rPr>
              <a:t>ICSOC 2021 Keynotes</a:t>
            </a:r>
            <a:br>
              <a:rPr lang="en-US" altLang="zh-CN" sz="2700" dirty="0">
                <a:latin typeface="微软雅黑" panose="020B0503020204020204" pitchFamily="34" charset="-122"/>
                <a:ea typeface="微软雅黑" panose="020B0503020204020204" pitchFamily="34" charset="-122"/>
              </a:rPr>
            </a:br>
            <a:endParaRPr lang="zh-CN" altLang="en-US" sz="2700" dirty="0">
              <a:latin typeface="微软雅黑" panose="020B0503020204020204" pitchFamily="34" charset="-122"/>
              <a:ea typeface="微软雅黑" panose="020B0503020204020204" pitchFamily="34" charset="-122"/>
            </a:endParaRPr>
          </a:p>
        </p:txBody>
      </p:sp>
      <p:sp>
        <p:nvSpPr>
          <p:cNvPr id="5" name="内容占位符 4"/>
          <p:cNvSpPr>
            <a:spLocks noGrp="1"/>
          </p:cNvSpPr>
          <p:nvPr>
            <p:ph idx="1"/>
          </p:nvPr>
        </p:nvSpPr>
        <p:spPr>
          <a:xfrm>
            <a:off x="328613" y="1268016"/>
            <a:ext cx="7910715" cy="3263504"/>
          </a:xfrm>
        </p:spPr>
        <p:txBody>
          <a:bodyPr>
            <a:normAutofit/>
          </a:bodyPr>
          <a:lstStyle/>
          <a:p>
            <a:pPr algn="l"/>
            <a:r>
              <a:rPr lang="en" altLang="zh-CN" sz="2000" dirty="0">
                <a:solidFill>
                  <a:schemeClr val="tx2"/>
                </a:solidFill>
                <a:latin typeface="Microsoft YaHei" panose="020B0503020204020204" pitchFamily="34" charset="-122"/>
                <a:ea typeface="Microsoft YaHei" panose="020B0503020204020204" pitchFamily="34" charset="-122"/>
              </a:rPr>
              <a:t>1. </a:t>
            </a:r>
            <a:r>
              <a:rPr lang="en" altLang="zh-CN" sz="2400" b="0" i="0" dirty="0">
                <a:solidFill>
                  <a:srgbClr val="212529"/>
                </a:solidFill>
                <a:effectLst/>
                <a:latin typeface="-apple-system"/>
              </a:rPr>
              <a:t>AI Augmented Service Enablement: Challenges and Directions</a:t>
            </a:r>
          </a:p>
          <a:p>
            <a:pPr algn="l"/>
            <a:r>
              <a:rPr lang="en-US" altLang="zh-CN" sz="2000" dirty="0">
                <a:solidFill>
                  <a:schemeClr val="tx2"/>
                </a:solidFill>
                <a:latin typeface="Microsoft YaHei" panose="020B0503020204020204" pitchFamily="34" charset="-122"/>
                <a:ea typeface="Microsoft YaHei" panose="020B0503020204020204" pitchFamily="34" charset="-122"/>
              </a:rPr>
              <a:t>2. </a:t>
            </a:r>
            <a:r>
              <a:rPr lang="en" altLang="zh-CN" sz="2400" b="0" i="0" dirty="0">
                <a:solidFill>
                  <a:srgbClr val="212529"/>
                </a:solidFill>
                <a:effectLst/>
                <a:latin typeface="-apple-system"/>
              </a:rPr>
              <a:t>Intelligent Knowledge Discovery for Reliable Cloud Operations</a:t>
            </a:r>
          </a:p>
          <a:p>
            <a:pPr algn="just">
              <a:lnSpc>
                <a:spcPct val="110000"/>
              </a:lnSpc>
            </a:pPr>
            <a:r>
              <a:rPr lang="en-US" altLang="zh-CN" sz="2000" dirty="0">
                <a:solidFill>
                  <a:schemeClr val="tx2"/>
                </a:solidFill>
                <a:latin typeface="Microsoft YaHei" panose="020B0503020204020204" pitchFamily="34" charset="-122"/>
                <a:ea typeface="Microsoft YaHei" panose="020B0503020204020204" pitchFamily="34" charset="-122"/>
              </a:rPr>
              <a:t>3. </a:t>
            </a:r>
            <a:r>
              <a:rPr lang="en" altLang="zh-CN" sz="2400" b="0" i="0" dirty="0">
                <a:solidFill>
                  <a:srgbClr val="212529"/>
                </a:solidFill>
                <a:effectLst/>
                <a:latin typeface="-apple-system"/>
              </a:rPr>
              <a:t>Cloud-Edge Coopetition: A Win-Win Partnership</a:t>
            </a:r>
          </a:p>
          <a:p>
            <a:pPr marL="0" indent="0" algn="just">
              <a:lnSpc>
                <a:spcPct val="110000"/>
              </a:lnSpc>
              <a:buNone/>
            </a:pPr>
            <a:endParaRPr lang="en-US" altLang="zh-CN" sz="2000" dirty="0">
              <a:solidFill>
                <a:schemeClr val="tx2"/>
              </a:solidFill>
              <a:latin typeface="Microsoft YaHei" panose="020B0503020204020204" pitchFamily="34" charset="-122"/>
              <a:ea typeface="Microsoft YaHei" panose="020B0503020204020204" pitchFamily="34" charset="-122"/>
            </a:endParaRPr>
          </a:p>
          <a:p>
            <a:pPr algn="just">
              <a:lnSpc>
                <a:spcPct val="110000"/>
              </a:lnSpc>
            </a:pPr>
            <a:endParaRPr lang="en-US" altLang="zh-CN" sz="2000" dirty="0">
              <a:solidFill>
                <a:schemeClr val="tx2"/>
              </a:solidFill>
              <a:latin typeface="Microsoft YaHei" panose="020B0503020204020204" pitchFamily="34" charset="-122"/>
              <a:ea typeface="Microsoft YaHei" panose="020B0503020204020204" pitchFamily="34" charset="-122"/>
            </a:endParaRPr>
          </a:p>
          <a:p>
            <a:pPr algn="just">
              <a:lnSpc>
                <a:spcPct val="110000"/>
              </a:lnSpc>
            </a:pPr>
            <a:endParaRPr lang="en-US" altLang="zh-CN" sz="2000"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5676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700" dirty="0">
                <a:latin typeface="微软雅黑" panose="020B0503020204020204" pitchFamily="34" charset="-122"/>
                <a:ea typeface="微软雅黑" panose="020B0503020204020204" pitchFamily="34" charset="-122"/>
              </a:rPr>
              <a:t>ICSOC 2021 Sessions</a:t>
            </a:r>
            <a:endParaRPr lang="zh-CN" altLang="en-US" sz="2700" dirty="0">
              <a:latin typeface="微软雅黑" panose="020B0503020204020204" pitchFamily="34" charset="-122"/>
              <a:ea typeface="微软雅黑" panose="020B0503020204020204" pitchFamily="34" charset="-122"/>
            </a:endParaRPr>
          </a:p>
        </p:txBody>
      </p:sp>
      <p:sp>
        <p:nvSpPr>
          <p:cNvPr id="5" name="内容占位符 4"/>
          <p:cNvSpPr>
            <a:spLocks noGrp="1"/>
          </p:cNvSpPr>
          <p:nvPr>
            <p:ph idx="1"/>
          </p:nvPr>
        </p:nvSpPr>
        <p:spPr>
          <a:xfrm>
            <a:off x="713560" y="939998"/>
            <a:ext cx="7716880" cy="3263504"/>
          </a:xfrm>
        </p:spPr>
        <p:txBody>
          <a:bodyPr>
            <a:normAutofit fontScale="92500"/>
          </a:bodyPr>
          <a:lstStyle/>
          <a:p>
            <a:pPr>
              <a:lnSpc>
                <a:spcPct val="110000"/>
              </a:lnSpc>
            </a:pPr>
            <a:r>
              <a:rPr lang="en-US" altLang="zh-CN" sz="1800" b="1" dirty="0">
                <a:solidFill>
                  <a:schemeClr val="tx2"/>
                </a:solidFill>
              </a:rPr>
              <a:t>Processes</a:t>
            </a:r>
          </a:p>
          <a:p>
            <a:pPr>
              <a:lnSpc>
                <a:spcPct val="110000"/>
              </a:lnSpc>
            </a:pPr>
            <a:r>
              <a:rPr lang="en-US" altLang="zh-CN" sz="1800" b="1" dirty="0">
                <a:solidFill>
                  <a:schemeClr val="tx2"/>
                </a:solidFill>
              </a:rPr>
              <a:t>Blockchains and Smart Contracts</a:t>
            </a:r>
          </a:p>
          <a:p>
            <a:pPr>
              <a:lnSpc>
                <a:spcPct val="110000"/>
              </a:lnSpc>
            </a:pPr>
            <a:r>
              <a:rPr lang="en-US" altLang="zh-CN" sz="1800" b="1" dirty="0">
                <a:solidFill>
                  <a:schemeClr val="tx2"/>
                </a:solidFill>
              </a:rPr>
              <a:t>Architectures, Microservices and APIs</a:t>
            </a:r>
          </a:p>
          <a:p>
            <a:pPr>
              <a:lnSpc>
                <a:spcPct val="110000"/>
              </a:lnSpc>
            </a:pPr>
            <a:r>
              <a:rPr lang="en-US" altLang="zh-CN" sz="1800" b="1" dirty="0">
                <a:solidFill>
                  <a:schemeClr val="tx2"/>
                </a:solidFill>
              </a:rPr>
              <a:t>Applications and Miscellanea</a:t>
            </a:r>
          </a:p>
          <a:p>
            <a:pPr>
              <a:lnSpc>
                <a:spcPct val="110000"/>
              </a:lnSpc>
            </a:pPr>
            <a:r>
              <a:rPr lang="en" altLang="zh-CN" sz="1800" b="1" dirty="0">
                <a:solidFill>
                  <a:schemeClr val="tx2"/>
                </a:solidFill>
              </a:rPr>
              <a:t>Internet-of-Things, Crowdsourced, Social, and Conversational Services</a:t>
            </a:r>
          </a:p>
          <a:p>
            <a:pPr>
              <a:lnSpc>
                <a:spcPct val="110000"/>
              </a:lnSpc>
            </a:pPr>
            <a:r>
              <a:rPr lang="en-US" altLang="zh-CN" sz="1800" b="1" dirty="0">
                <a:solidFill>
                  <a:schemeClr val="tx2"/>
                </a:solidFill>
              </a:rPr>
              <a:t>Service Composition and Recommendation</a:t>
            </a:r>
          </a:p>
          <a:p>
            <a:pPr>
              <a:lnSpc>
                <a:spcPct val="110000"/>
              </a:lnSpc>
            </a:pPr>
            <a:r>
              <a:rPr lang="en-US" altLang="zh-CN" sz="1800" b="1" dirty="0">
                <a:solidFill>
                  <a:schemeClr val="tx2"/>
                </a:solidFill>
              </a:rPr>
              <a:t>Cloud/edge Computing</a:t>
            </a:r>
          </a:p>
          <a:p>
            <a:pPr>
              <a:lnSpc>
                <a:spcPct val="110000"/>
              </a:lnSpc>
            </a:pPr>
            <a:r>
              <a:rPr lang="en-US" altLang="zh-CN" sz="1800" b="1" dirty="0">
                <a:solidFill>
                  <a:schemeClr val="tx2"/>
                </a:solidFill>
              </a:rPr>
              <a:t>Microservices and APIs</a:t>
            </a:r>
          </a:p>
        </p:txBody>
      </p:sp>
    </p:spTree>
    <p:extLst>
      <p:ext uri="{BB962C8B-B14F-4D97-AF65-F5344CB8AC3E}">
        <p14:creationId xmlns:p14="http://schemas.microsoft.com/office/powerpoint/2010/main" val="91067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对现状的反思</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33</a:t>
            </a:fld>
            <a:endParaRPr lang="en-US" dirty="0"/>
          </a:p>
        </p:txBody>
      </p:sp>
      <p:sp>
        <p:nvSpPr>
          <p:cNvPr id="6" name="Rectangle 3"/>
          <p:cNvSpPr>
            <a:spLocks noGrp="1" noChangeArrowheads="1"/>
          </p:cNvSpPr>
          <p:nvPr>
            <p:ph idx="1"/>
          </p:nvPr>
        </p:nvSpPr>
        <p:spPr>
          <a:xfrm>
            <a:off x="328613" y="821317"/>
            <a:ext cx="7942932" cy="3743703"/>
          </a:xfrm>
        </p:spPr>
        <p:txBody>
          <a:bodyPr/>
          <a:lstStyle/>
          <a:p>
            <a:r>
              <a:rPr lang="zh-CN" altLang="en-US" sz="2000" dirty="0">
                <a:solidFill>
                  <a:schemeClr val="tx2"/>
                </a:solidFill>
              </a:rPr>
              <a:t>服务计算未成为成熟、系统的学科</a:t>
            </a:r>
            <a:endParaRPr lang="en-US" altLang="zh-CN" sz="2000" dirty="0">
              <a:solidFill>
                <a:schemeClr val="tx2"/>
              </a:solidFill>
            </a:endParaRPr>
          </a:p>
          <a:p>
            <a:pPr lvl="1"/>
            <a:r>
              <a:rPr lang="zh-CN" altLang="en-US" sz="2000" dirty="0">
                <a:solidFill>
                  <a:schemeClr val="tx2"/>
                </a:solidFill>
              </a:rPr>
              <a:t>若干本经典教材？</a:t>
            </a:r>
            <a:endParaRPr lang="en-US" altLang="zh-CN" sz="2000" dirty="0">
              <a:solidFill>
                <a:schemeClr val="tx2"/>
              </a:solidFill>
            </a:endParaRPr>
          </a:p>
          <a:p>
            <a:pPr lvl="1"/>
            <a:r>
              <a:rPr lang="zh-CN" altLang="en-US" sz="2000" dirty="0">
                <a:solidFill>
                  <a:schemeClr val="tx2"/>
                </a:solidFill>
              </a:rPr>
              <a:t>多篇经典论文？</a:t>
            </a:r>
            <a:endParaRPr lang="en-US" altLang="zh-CN" sz="2000" dirty="0">
              <a:solidFill>
                <a:schemeClr val="tx2"/>
              </a:solidFill>
            </a:endParaRPr>
          </a:p>
          <a:p>
            <a:pPr lvl="1"/>
            <a:r>
              <a:rPr lang="zh-CN" altLang="en-US" sz="2000" dirty="0">
                <a:solidFill>
                  <a:schemeClr val="tx2"/>
                </a:solidFill>
              </a:rPr>
              <a:t>一些</a:t>
            </a:r>
            <a:r>
              <a:rPr lang="en-US" altLang="zh-CN" sz="2000" dirty="0">
                <a:solidFill>
                  <a:schemeClr val="tx2"/>
                </a:solidFill>
              </a:rPr>
              <a:t>benchmark</a:t>
            </a:r>
            <a:r>
              <a:rPr lang="zh-CN" altLang="en-US" sz="2000" dirty="0">
                <a:solidFill>
                  <a:schemeClr val="tx2"/>
                </a:solidFill>
              </a:rPr>
              <a:t>？</a:t>
            </a:r>
            <a:endParaRPr lang="en-US" altLang="zh-CN" sz="2000" dirty="0">
              <a:solidFill>
                <a:schemeClr val="tx2"/>
              </a:solidFill>
            </a:endParaRPr>
          </a:p>
          <a:p>
            <a:pPr lvl="1"/>
            <a:r>
              <a:rPr lang="zh-CN" altLang="en-US" sz="2000" dirty="0">
                <a:solidFill>
                  <a:schemeClr val="tx2"/>
                </a:solidFill>
              </a:rPr>
              <a:t>一些顶级会议</a:t>
            </a:r>
            <a:r>
              <a:rPr lang="en-US" altLang="zh-CN" sz="2000" dirty="0">
                <a:solidFill>
                  <a:schemeClr val="tx2"/>
                </a:solidFill>
              </a:rPr>
              <a:t>/</a:t>
            </a:r>
            <a:r>
              <a:rPr lang="zh-CN" altLang="en-US" sz="2000" dirty="0">
                <a:solidFill>
                  <a:schemeClr val="tx2"/>
                </a:solidFill>
              </a:rPr>
              <a:t>期刊？</a:t>
            </a:r>
            <a:endParaRPr lang="en-US" altLang="zh-CN" sz="2000" dirty="0">
              <a:solidFill>
                <a:schemeClr val="tx2"/>
              </a:solidFill>
            </a:endParaRPr>
          </a:p>
          <a:p>
            <a:r>
              <a:rPr lang="en-US" altLang="zh-CN" sz="2000" dirty="0">
                <a:solidFill>
                  <a:schemeClr val="tx2"/>
                </a:solidFill>
              </a:rPr>
              <a:t>“</a:t>
            </a:r>
            <a:r>
              <a:rPr lang="zh-CN" altLang="en-US" sz="2000" dirty="0">
                <a:solidFill>
                  <a:schemeClr val="tx2"/>
                </a:solidFill>
              </a:rPr>
              <a:t>服务计算无处不在，服务计算的研究可有可无</a:t>
            </a:r>
            <a:r>
              <a:rPr lang="en-US" altLang="zh-CN" sz="2000" dirty="0">
                <a:solidFill>
                  <a:schemeClr val="tx2"/>
                </a:solidFill>
              </a:rPr>
              <a:t>”</a:t>
            </a:r>
          </a:p>
          <a:p>
            <a:r>
              <a:rPr lang="zh-CN" altLang="en-US" sz="2000" dirty="0">
                <a:solidFill>
                  <a:schemeClr val="tx2"/>
                </a:solidFill>
              </a:rPr>
              <a:t>最好的工作发表于其他</a:t>
            </a:r>
            <a:r>
              <a:rPr lang="en-US" altLang="zh-CN" sz="2000" dirty="0">
                <a:solidFill>
                  <a:schemeClr val="tx2"/>
                </a:solidFill>
              </a:rPr>
              <a:t>(</a:t>
            </a:r>
            <a:r>
              <a:rPr lang="zh-CN" altLang="en-US" sz="2000" dirty="0">
                <a:solidFill>
                  <a:schemeClr val="tx2"/>
                </a:solidFill>
              </a:rPr>
              <a:t>传统</a:t>
            </a:r>
            <a:r>
              <a:rPr lang="en-US" altLang="zh-CN" sz="2000" dirty="0">
                <a:solidFill>
                  <a:schemeClr val="tx2"/>
                </a:solidFill>
              </a:rPr>
              <a:t>)</a:t>
            </a:r>
            <a:r>
              <a:rPr lang="zh-CN" altLang="en-US" sz="2000" dirty="0">
                <a:solidFill>
                  <a:schemeClr val="tx2"/>
                </a:solidFill>
              </a:rPr>
              <a:t>领域的顶级会议</a:t>
            </a:r>
            <a:endParaRPr lang="en-US" altLang="zh-CN" sz="2000" dirty="0">
              <a:solidFill>
                <a:schemeClr val="tx2"/>
              </a:solidFill>
            </a:endParaRPr>
          </a:p>
          <a:p>
            <a:pPr lvl="1"/>
            <a:r>
              <a:rPr lang="zh-CN" altLang="en-US" sz="2000" dirty="0">
                <a:solidFill>
                  <a:schemeClr val="tx2"/>
                </a:solidFill>
              </a:rPr>
              <a:t>工作流、数据管理、</a:t>
            </a:r>
            <a:r>
              <a:rPr lang="en-US" altLang="zh-CN" sz="2000" dirty="0">
                <a:solidFill>
                  <a:schemeClr val="tx2"/>
                </a:solidFill>
              </a:rPr>
              <a:t>provenance: </a:t>
            </a:r>
            <a:r>
              <a:rPr lang="en-US" altLang="zh-CN" sz="2000" dirty="0" err="1">
                <a:solidFill>
                  <a:schemeClr val="tx2"/>
                </a:solidFill>
              </a:rPr>
              <a:t>Sigmod</a:t>
            </a:r>
            <a:r>
              <a:rPr lang="en-US" altLang="zh-CN" sz="2000" dirty="0">
                <a:solidFill>
                  <a:schemeClr val="tx2"/>
                </a:solidFill>
              </a:rPr>
              <a:t>, VLDB</a:t>
            </a:r>
          </a:p>
          <a:p>
            <a:pPr lvl="1"/>
            <a:r>
              <a:rPr lang="en-US" altLang="zh-CN" sz="2000" dirty="0">
                <a:solidFill>
                  <a:schemeClr val="tx2"/>
                </a:solidFill>
              </a:rPr>
              <a:t>Web</a:t>
            </a:r>
            <a:r>
              <a:rPr lang="zh-CN" altLang="en-US" sz="2000" dirty="0">
                <a:solidFill>
                  <a:schemeClr val="tx2"/>
                </a:solidFill>
              </a:rPr>
              <a:t>相关</a:t>
            </a:r>
            <a:r>
              <a:rPr lang="en-US" altLang="zh-CN" sz="2000" dirty="0">
                <a:solidFill>
                  <a:schemeClr val="tx2"/>
                </a:solidFill>
              </a:rPr>
              <a:t>: WWW</a:t>
            </a:r>
          </a:p>
          <a:p>
            <a:pPr lvl="1"/>
            <a:r>
              <a:rPr lang="zh-CN" altLang="en-US" sz="2000" dirty="0">
                <a:solidFill>
                  <a:schemeClr val="tx2"/>
                </a:solidFill>
              </a:rPr>
              <a:t>软件、方法论相关</a:t>
            </a:r>
            <a:r>
              <a:rPr lang="en-US" altLang="zh-CN" sz="2000" dirty="0">
                <a:solidFill>
                  <a:schemeClr val="tx2"/>
                </a:solidFill>
              </a:rPr>
              <a:t>: ICSE</a:t>
            </a:r>
          </a:p>
          <a:p>
            <a:pPr lvl="1"/>
            <a:r>
              <a:rPr lang="zh-CN" altLang="en-US" sz="2000" dirty="0">
                <a:solidFill>
                  <a:schemeClr val="tx2"/>
                </a:solidFill>
              </a:rPr>
              <a:t>数据挖掘相关</a:t>
            </a:r>
            <a:r>
              <a:rPr lang="en-US" altLang="zh-CN" sz="2000" dirty="0">
                <a:solidFill>
                  <a:schemeClr val="tx2"/>
                </a:solidFill>
              </a:rPr>
              <a:t>: KDD</a:t>
            </a:r>
          </a:p>
          <a:p>
            <a:pPr lvl="1"/>
            <a:r>
              <a:rPr lang="zh-CN" altLang="en-US" sz="2000" dirty="0">
                <a:solidFill>
                  <a:schemeClr val="tx2"/>
                </a:solidFill>
              </a:rPr>
              <a:t>系统相关</a:t>
            </a:r>
            <a:r>
              <a:rPr lang="en-US" altLang="zh-CN" sz="2000" dirty="0">
                <a:solidFill>
                  <a:schemeClr val="tx2"/>
                </a:solidFill>
              </a:rPr>
              <a:t>: ODSI, NSDI, </a:t>
            </a:r>
            <a:r>
              <a:rPr lang="en-US" altLang="zh-CN" sz="2000" dirty="0" err="1">
                <a:solidFill>
                  <a:schemeClr val="tx2"/>
                </a:solidFill>
              </a:rPr>
              <a:t>SoCC</a:t>
            </a:r>
            <a:endParaRPr lang="en-US" altLang="zh-CN" sz="2000" dirty="0">
              <a:solidFill>
                <a:schemeClr val="tx2"/>
              </a:solidFill>
            </a:endParaRPr>
          </a:p>
          <a:p>
            <a:pPr lvl="1"/>
            <a:endParaRPr lang="en-US" altLang="zh-CN" sz="2000" dirty="0">
              <a:solidFill>
                <a:schemeClr val="tx2"/>
              </a:solidFill>
            </a:endParaRPr>
          </a:p>
          <a:p>
            <a:endParaRPr lang="en-US" altLang="en-GB" sz="1800" dirty="0">
              <a:solidFill>
                <a:schemeClr val="tx2"/>
              </a:solidFill>
            </a:endParaRPr>
          </a:p>
          <a:p>
            <a:pPr lvl="1"/>
            <a:endParaRPr lang="en-US" altLang="en-GB" sz="18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对现状的反思</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34</a:t>
            </a:fld>
            <a:endParaRPr lang="en-US" dirty="0"/>
          </a:p>
        </p:txBody>
      </p:sp>
      <p:sp>
        <p:nvSpPr>
          <p:cNvPr id="6" name="Rectangle 3"/>
          <p:cNvSpPr>
            <a:spLocks noGrp="1" noChangeArrowheads="1"/>
          </p:cNvSpPr>
          <p:nvPr>
            <p:ph idx="1"/>
          </p:nvPr>
        </p:nvSpPr>
        <p:spPr>
          <a:xfrm>
            <a:off x="328613" y="935340"/>
            <a:ext cx="7942932" cy="3629680"/>
          </a:xfrm>
        </p:spPr>
        <p:txBody>
          <a:bodyPr/>
          <a:lstStyle/>
          <a:p>
            <a:r>
              <a:rPr lang="zh-CN" altLang="en-US" sz="2000" dirty="0">
                <a:solidFill>
                  <a:schemeClr val="tx2"/>
                </a:solidFill>
              </a:rPr>
              <a:t>没有形成本领域独特的方法和技术</a:t>
            </a:r>
            <a:endParaRPr lang="en-US" altLang="zh-CN" sz="2000" dirty="0">
              <a:solidFill>
                <a:schemeClr val="tx2"/>
              </a:solidFill>
            </a:endParaRPr>
          </a:p>
          <a:p>
            <a:r>
              <a:rPr lang="zh-CN" altLang="en-US" sz="2000" dirty="0">
                <a:solidFill>
                  <a:schemeClr val="tx2"/>
                </a:solidFill>
              </a:rPr>
              <a:t>工作容易被认为是其他领域方法的简单应用</a:t>
            </a:r>
            <a:endParaRPr lang="en-US" altLang="zh-CN" sz="2000" dirty="0">
              <a:solidFill>
                <a:schemeClr val="tx2"/>
              </a:solidFill>
            </a:endParaRPr>
          </a:p>
          <a:p>
            <a:pPr lvl="1"/>
            <a:r>
              <a:rPr lang="zh-CN" altLang="en-US" sz="2000" dirty="0">
                <a:solidFill>
                  <a:schemeClr val="tx2"/>
                </a:solidFill>
              </a:rPr>
              <a:t>形式化方法，</a:t>
            </a:r>
            <a:r>
              <a:rPr lang="en-US" altLang="zh-CN" sz="2000" dirty="0">
                <a:solidFill>
                  <a:schemeClr val="tx2"/>
                </a:solidFill>
              </a:rPr>
              <a:t>Petri</a:t>
            </a:r>
            <a:r>
              <a:rPr lang="zh-CN" altLang="en-US" sz="2000" dirty="0">
                <a:solidFill>
                  <a:schemeClr val="tx2"/>
                </a:solidFill>
              </a:rPr>
              <a:t>网</a:t>
            </a:r>
            <a:endParaRPr lang="en-US" altLang="zh-CN" sz="2000" dirty="0">
              <a:solidFill>
                <a:schemeClr val="tx2"/>
              </a:solidFill>
            </a:endParaRPr>
          </a:p>
          <a:p>
            <a:pPr lvl="1"/>
            <a:r>
              <a:rPr lang="zh-CN" altLang="en-US" sz="2000" dirty="0">
                <a:solidFill>
                  <a:schemeClr val="tx2"/>
                </a:solidFill>
              </a:rPr>
              <a:t>规划，优化</a:t>
            </a:r>
            <a:endParaRPr lang="en-US" altLang="zh-CN" sz="2000" dirty="0">
              <a:solidFill>
                <a:schemeClr val="tx2"/>
              </a:solidFill>
            </a:endParaRPr>
          </a:p>
          <a:p>
            <a:pPr lvl="1"/>
            <a:r>
              <a:rPr lang="zh-CN" altLang="en-US" sz="2000" dirty="0">
                <a:solidFill>
                  <a:schemeClr val="tx2"/>
                </a:solidFill>
              </a:rPr>
              <a:t>数据挖掘</a:t>
            </a:r>
            <a:endParaRPr lang="en-US" altLang="zh-CN" sz="2000" dirty="0">
              <a:solidFill>
                <a:schemeClr val="tx2"/>
              </a:solidFill>
            </a:endParaRPr>
          </a:p>
          <a:p>
            <a:r>
              <a:rPr lang="zh-CN" altLang="en-US" sz="2000" dirty="0">
                <a:solidFill>
                  <a:schemeClr val="tx2"/>
                </a:solidFill>
              </a:rPr>
              <a:t>曾经是热门课题（</a:t>
            </a:r>
            <a:r>
              <a:rPr lang="en-US" altLang="zh-CN" sz="2000" dirty="0">
                <a:solidFill>
                  <a:schemeClr val="tx2"/>
                </a:solidFill>
              </a:rPr>
              <a:t>buzzword</a:t>
            </a:r>
            <a:r>
              <a:rPr lang="zh-CN" altLang="en-US" sz="2000" dirty="0">
                <a:solidFill>
                  <a:schemeClr val="tx2"/>
                </a:solidFill>
              </a:rPr>
              <a:t>），目前被以下话题所替代</a:t>
            </a:r>
            <a:endParaRPr lang="en-US" altLang="zh-CN" sz="2000" dirty="0">
              <a:solidFill>
                <a:schemeClr val="tx2"/>
              </a:solidFill>
            </a:endParaRPr>
          </a:p>
          <a:p>
            <a:pPr lvl="1"/>
            <a:r>
              <a:rPr lang="zh-CN" altLang="en-US" sz="2000" dirty="0">
                <a:solidFill>
                  <a:schemeClr val="tx2"/>
                </a:solidFill>
              </a:rPr>
              <a:t>云计算</a:t>
            </a:r>
            <a:endParaRPr lang="en-US" altLang="zh-CN" sz="2000" dirty="0">
              <a:solidFill>
                <a:schemeClr val="tx2"/>
              </a:solidFill>
            </a:endParaRPr>
          </a:p>
          <a:p>
            <a:pPr lvl="1"/>
            <a:r>
              <a:rPr lang="zh-CN" altLang="en-US" sz="2000" dirty="0">
                <a:solidFill>
                  <a:schemeClr val="tx2"/>
                </a:solidFill>
              </a:rPr>
              <a:t>边缘计算</a:t>
            </a:r>
            <a:endParaRPr lang="en-US" altLang="zh-CN" sz="2000" dirty="0">
              <a:solidFill>
                <a:schemeClr val="tx2"/>
              </a:solidFill>
            </a:endParaRPr>
          </a:p>
          <a:p>
            <a:pPr lvl="1"/>
            <a:r>
              <a:rPr lang="zh-CN" altLang="en-US" sz="2000" dirty="0">
                <a:solidFill>
                  <a:schemeClr val="tx2"/>
                </a:solidFill>
              </a:rPr>
              <a:t>大数据</a:t>
            </a:r>
            <a:endParaRPr lang="en-US" altLang="zh-CN" sz="2000" dirty="0">
              <a:solidFill>
                <a:schemeClr val="tx2"/>
              </a:solidFill>
            </a:endParaRPr>
          </a:p>
          <a:p>
            <a:pPr lvl="1"/>
            <a:endParaRPr lang="en-US" altLang="zh-CN" sz="2000" dirty="0">
              <a:solidFill>
                <a:schemeClr val="tx2"/>
              </a:solidFill>
            </a:endParaRPr>
          </a:p>
          <a:p>
            <a:endParaRPr lang="en-US" altLang="en-GB" sz="1800" dirty="0">
              <a:solidFill>
                <a:schemeClr val="tx2"/>
              </a:solidFill>
            </a:endParaRPr>
          </a:p>
          <a:p>
            <a:pPr lvl="1"/>
            <a:endParaRPr lang="en-US" altLang="en-GB" sz="18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建议</a:t>
            </a:r>
            <a:r>
              <a:rPr lang="en-US" altLang="zh-CN" dirty="0"/>
              <a:t>1</a:t>
            </a:r>
            <a:r>
              <a:rPr lang="zh-CN" altLang="en-US" dirty="0"/>
              <a:t>：技术积累和应用两手抓</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35</a:t>
            </a:fld>
            <a:endParaRPr lang="en-US" dirty="0"/>
          </a:p>
        </p:txBody>
      </p:sp>
      <p:sp>
        <p:nvSpPr>
          <p:cNvPr id="6" name="Rectangle 3"/>
          <p:cNvSpPr>
            <a:spLocks noGrp="1" noChangeArrowheads="1"/>
          </p:cNvSpPr>
          <p:nvPr>
            <p:ph idx="1"/>
          </p:nvPr>
        </p:nvSpPr>
        <p:spPr>
          <a:xfrm>
            <a:off x="328613" y="725936"/>
            <a:ext cx="7942932" cy="3839084"/>
          </a:xfrm>
        </p:spPr>
        <p:txBody>
          <a:bodyPr/>
          <a:lstStyle/>
          <a:p>
            <a:r>
              <a:rPr lang="zh-CN" altLang="en-US" sz="2000" dirty="0">
                <a:solidFill>
                  <a:srgbClr val="FF0000"/>
                </a:solidFill>
              </a:rPr>
              <a:t>“本领域的工作是其他领域方法的简单应用”</a:t>
            </a:r>
            <a:endParaRPr lang="en-US" altLang="zh-CN" sz="2000" dirty="0">
              <a:solidFill>
                <a:srgbClr val="FF0000"/>
              </a:solidFill>
            </a:endParaRPr>
          </a:p>
          <a:p>
            <a:r>
              <a:rPr lang="zh-CN" altLang="en-US" sz="2000" dirty="0">
                <a:solidFill>
                  <a:schemeClr val="tx2"/>
                </a:solidFill>
              </a:rPr>
              <a:t>根据研究的主题，学习需要的技术，以不变应万变</a:t>
            </a:r>
            <a:endParaRPr lang="en-US" altLang="zh-CN" sz="2000" dirty="0">
              <a:solidFill>
                <a:schemeClr val="tx2"/>
              </a:solidFill>
            </a:endParaRPr>
          </a:p>
          <a:p>
            <a:pPr lvl="1"/>
            <a:r>
              <a:rPr lang="zh-CN" altLang="en-US" sz="2000" dirty="0">
                <a:solidFill>
                  <a:schemeClr val="tx2"/>
                </a:solidFill>
              </a:rPr>
              <a:t>服务系统：分布式系统、云计算</a:t>
            </a:r>
            <a:endParaRPr lang="en-US" altLang="zh-CN" sz="2000" dirty="0">
              <a:solidFill>
                <a:schemeClr val="tx2"/>
              </a:solidFill>
            </a:endParaRPr>
          </a:p>
          <a:p>
            <a:pPr lvl="1"/>
            <a:r>
              <a:rPr lang="zh-CN" altLang="en-US" sz="2000" dirty="0">
                <a:solidFill>
                  <a:schemeClr val="tx2"/>
                </a:solidFill>
              </a:rPr>
              <a:t>服务数据管理：数据库，</a:t>
            </a:r>
            <a:r>
              <a:rPr lang="en-US" altLang="zh-CN" sz="2000" dirty="0" err="1">
                <a:solidFill>
                  <a:schemeClr val="tx2"/>
                </a:solidFill>
              </a:rPr>
              <a:t>NoSQL</a:t>
            </a:r>
            <a:r>
              <a:rPr lang="zh-CN" altLang="en-US" sz="2000" dirty="0">
                <a:solidFill>
                  <a:schemeClr val="tx2"/>
                </a:solidFill>
              </a:rPr>
              <a:t>，知识管理</a:t>
            </a:r>
            <a:endParaRPr lang="en-US" altLang="zh-CN" sz="2000" dirty="0">
              <a:solidFill>
                <a:schemeClr val="tx2"/>
              </a:solidFill>
            </a:endParaRPr>
          </a:p>
          <a:p>
            <a:pPr lvl="1"/>
            <a:r>
              <a:rPr lang="zh-CN" altLang="en-US" sz="2000" dirty="0">
                <a:solidFill>
                  <a:schemeClr val="tx2"/>
                </a:solidFill>
              </a:rPr>
              <a:t>服务数据挖掘：机器学习，数据挖掘</a:t>
            </a:r>
            <a:endParaRPr lang="en-US" altLang="zh-CN" sz="2000" dirty="0">
              <a:solidFill>
                <a:schemeClr val="tx2"/>
              </a:solidFill>
            </a:endParaRPr>
          </a:p>
          <a:p>
            <a:pPr lvl="1"/>
            <a:r>
              <a:rPr lang="zh-CN" altLang="en-US" sz="2000" dirty="0">
                <a:solidFill>
                  <a:schemeClr val="tx2"/>
                </a:solidFill>
              </a:rPr>
              <a:t>服务工程方法论：软件工程</a:t>
            </a:r>
            <a:endParaRPr lang="en-US" altLang="zh-CN" sz="2000" dirty="0">
              <a:solidFill>
                <a:schemeClr val="tx2"/>
              </a:solidFill>
            </a:endParaRPr>
          </a:p>
          <a:p>
            <a:r>
              <a:rPr lang="zh-CN" altLang="en-US" sz="2000" dirty="0">
                <a:solidFill>
                  <a:schemeClr val="tx2"/>
                </a:solidFill>
              </a:rPr>
              <a:t>根据研究的主题，挖掘研究对象的特点</a:t>
            </a:r>
            <a:endParaRPr lang="en-US" altLang="zh-CN" sz="2000" dirty="0">
              <a:solidFill>
                <a:schemeClr val="tx2"/>
              </a:solidFill>
            </a:endParaRPr>
          </a:p>
          <a:p>
            <a:pPr lvl="1"/>
            <a:r>
              <a:rPr lang="zh-CN" altLang="en-US" sz="2000" dirty="0">
                <a:solidFill>
                  <a:schemeClr val="tx2"/>
                </a:solidFill>
              </a:rPr>
              <a:t>服务系统：是具有何种特点的分布式系统？</a:t>
            </a:r>
            <a:endParaRPr lang="en-US" altLang="zh-CN" sz="2000" dirty="0">
              <a:solidFill>
                <a:schemeClr val="tx2"/>
              </a:solidFill>
            </a:endParaRPr>
          </a:p>
          <a:p>
            <a:pPr lvl="1"/>
            <a:r>
              <a:rPr lang="zh-CN" altLang="en-US" sz="2000" dirty="0">
                <a:solidFill>
                  <a:schemeClr val="tx2"/>
                </a:solidFill>
              </a:rPr>
              <a:t>服务数据管理：结合服务、流程的特性？</a:t>
            </a:r>
            <a:endParaRPr lang="en-US" altLang="zh-CN" sz="2000" dirty="0">
              <a:solidFill>
                <a:schemeClr val="tx2"/>
              </a:solidFill>
            </a:endParaRPr>
          </a:p>
          <a:p>
            <a:pPr lvl="1"/>
            <a:r>
              <a:rPr lang="zh-CN" altLang="en-US" sz="2000" dirty="0">
                <a:solidFill>
                  <a:schemeClr val="tx2"/>
                </a:solidFill>
              </a:rPr>
              <a:t>服务数据挖掘：积累大量数据，挖掘应用特性</a:t>
            </a:r>
            <a:endParaRPr lang="en-US" altLang="zh-CN" sz="2000" dirty="0">
              <a:solidFill>
                <a:schemeClr val="tx2"/>
              </a:solidFill>
            </a:endParaRPr>
          </a:p>
          <a:p>
            <a:pPr lvl="1"/>
            <a:r>
              <a:rPr lang="zh-CN" altLang="en-US" sz="2000" dirty="0">
                <a:solidFill>
                  <a:schemeClr val="tx2"/>
                </a:solidFill>
              </a:rPr>
              <a:t>服务工程方法论：与软件工程的继承与发扬关系？</a:t>
            </a:r>
            <a:endParaRPr lang="en-US" altLang="zh-CN" sz="20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建议</a:t>
            </a:r>
            <a:r>
              <a:rPr lang="en-US" altLang="zh-CN" dirty="0"/>
              <a:t>2</a:t>
            </a:r>
            <a:r>
              <a:rPr lang="zh-CN" altLang="en-US" dirty="0"/>
              <a:t>：选择好的题目</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36</a:t>
            </a:fld>
            <a:endParaRPr lang="en-US" dirty="0"/>
          </a:p>
        </p:txBody>
      </p:sp>
      <p:sp>
        <p:nvSpPr>
          <p:cNvPr id="6" name="Rectangle 3"/>
          <p:cNvSpPr>
            <a:spLocks noGrp="1" noChangeArrowheads="1"/>
          </p:cNvSpPr>
          <p:nvPr>
            <p:ph idx="1"/>
          </p:nvPr>
        </p:nvSpPr>
        <p:spPr>
          <a:xfrm>
            <a:off x="328613" y="725936"/>
            <a:ext cx="7942932" cy="3839084"/>
          </a:xfrm>
        </p:spPr>
        <p:txBody>
          <a:bodyPr/>
          <a:lstStyle/>
          <a:p>
            <a:r>
              <a:rPr lang="zh-CN" altLang="en-US" sz="2000" dirty="0">
                <a:solidFill>
                  <a:schemeClr val="tx2"/>
                </a:solidFill>
              </a:rPr>
              <a:t>有意义</a:t>
            </a:r>
            <a:endParaRPr lang="en-US" altLang="zh-CN" sz="2000" dirty="0">
              <a:solidFill>
                <a:schemeClr val="tx2"/>
              </a:solidFill>
            </a:endParaRPr>
          </a:p>
          <a:p>
            <a:pPr lvl="1"/>
            <a:r>
              <a:rPr lang="zh-CN" altLang="en-US" sz="2000" dirty="0">
                <a:solidFill>
                  <a:schemeClr val="tx2"/>
                </a:solidFill>
              </a:rPr>
              <a:t>真实反映服务计算的需求，了解工业界的需求</a:t>
            </a:r>
            <a:endParaRPr lang="en-US" altLang="zh-CN" sz="2000" dirty="0">
              <a:solidFill>
                <a:schemeClr val="tx2"/>
              </a:solidFill>
            </a:endParaRPr>
          </a:p>
          <a:p>
            <a:pPr lvl="1"/>
            <a:r>
              <a:rPr lang="zh-CN" altLang="en-US" sz="2000" dirty="0">
                <a:solidFill>
                  <a:schemeClr val="tx2"/>
                </a:solidFill>
              </a:rPr>
              <a:t>解决服务开发</a:t>
            </a:r>
            <a:r>
              <a:rPr lang="en-US" altLang="zh-CN" sz="2000" dirty="0">
                <a:solidFill>
                  <a:schemeClr val="tx2"/>
                </a:solidFill>
              </a:rPr>
              <a:t>/</a:t>
            </a:r>
            <a:r>
              <a:rPr lang="zh-CN" altLang="en-US" sz="2000" dirty="0">
                <a:solidFill>
                  <a:schemeClr val="tx2"/>
                </a:solidFill>
              </a:rPr>
              <a:t>使用者的痛点 </a:t>
            </a:r>
            <a:r>
              <a:rPr lang="en-US" altLang="zh-CN" sz="2000" dirty="0">
                <a:solidFill>
                  <a:schemeClr val="tx2"/>
                </a:solidFill>
              </a:rPr>
              <a:t>(pain point)</a:t>
            </a:r>
          </a:p>
          <a:p>
            <a:r>
              <a:rPr lang="zh-CN" altLang="en-US" sz="2000" dirty="0">
                <a:solidFill>
                  <a:schemeClr val="tx2"/>
                </a:solidFill>
              </a:rPr>
              <a:t>有意思</a:t>
            </a:r>
            <a:endParaRPr lang="en-US" altLang="zh-CN" sz="2000" dirty="0">
              <a:solidFill>
                <a:schemeClr val="tx2"/>
              </a:solidFill>
            </a:endParaRPr>
          </a:p>
          <a:p>
            <a:pPr lvl="1"/>
            <a:r>
              <a:rPr lang="zh-CN" altLang="en-US" sz="2000" dirty="0">
                <a:solidFill>
                  <a:schemeClr val="tx2"/>
                </a:solidFill>
              </a:rPr>
              <a:t>让自己在研究过程中能享受到乐趣 </a:t>
            </a:r>
            <a:r>
              <a:rPr lang="en-US" altLang="zh-CN" sz="2000" dirty="0">
                <a:solidFill>
                  <a:schemeClr val="tx2"/>
                </a:solidFill>
              </a:rPr>
              <a:t>(</a:t>
            </a:r>
            <a:r>
              <a:rPr lang="zh-CN" altLang="en-US" sz="2000" dirty="0">
                <a:solidFill>
                  <a:schemeClr val="tx2"/>
                </a:solidFill>
              </a:rPr>
              <a:t>理论？技术？应用？</a:t>
            </a:r>
            <a:r>
              <a:rPr lang="en-US" altLang="zh-CN" sz="2000" dirty="0">
                <a:solidFill>
                  <a:schemeClr val="tx2"/>
                </a:solidFill>
              </a:rPr>
              <a:t>)</a:t>
            </a:r>
          </a:p>
          <a:p>
            <a:pPr lvl="1"/>
            <a:r>
              <a:rPr lang="zh-CN" altLang="en-US" sz="2000" dirty="0">
                <a:solidFill>
                  <a:srgbClr val="0070C0"/>
                </a:solidFill>
              </a:rPr>
              <a:t>一个没有太大意义的题目，如果有意思，也（可能）可以做</a:t>
            </a:r>
            <a:endParaRPr lang="en-US" altLang="zh-CN" sz="2000" dirty="0">
              <a:solidFill>
                <a:srgbClr val="0070C0"/>
              </a:solidFill>
            </a:endParaRPr>
          </a:p>
          <a:p>
            <a:r>
              <a:rPr lang="zh-CN" altLang="en-US" sz="2000" dirty="0">
                <a:solidFill>
                  <a:schemeClr val="tx2"/>
                </a:solidFill>
              </a:rPr>
              <a:t>可重复</a:t>
            </a:r>
            <a:endParaRPr lang="en-US" altLang="zh-CN" sz="2000" dirty="0">
              <a:solidFill>
                <a:schemeClr val="tx2"/>
              </a:solidFill>
            </a:endParaRPr>
          </a:p>
          <a:p>
            <a:pPr lvl="1"/>
            <a:r>
              <a:rPr lang="zh-CN" altLang="en-US" sz="2000" dirty="0">
                <a:solidFill>
                  <a:schemeClr val="tx2"/>
                </a:solidFill>
              </a:rPr>
              <a:t>数据的积累、使用和发表</a:t>
            </a:r>
            <a:endParaRPr lang="en-US" altLang="zh-CN" sz="2000" dirty="0">
              <a:solidFill>
                <a:schemeClr val="tx2"/>
              </a:solidFill>
            </a:endParaRPr>
          </a:p>
          <a:p>
            <a:pPr lvl="1"/>
            <a:r>
              <a:rPr lang="zh-CN" altLang="en-US" sz="2000" dirty="0">
                <a:solidFill>
                  <a:schemeClr val="tx2"/>
                </a:solidFill>
              </a:rPr>
              <a:t>共享代码</a:t>
            </a:r>
            <a:endParaRPr lang="en-US" altLang="zh-CN" sz="2000" dirty="0">
              <a:solidFill>
                <a:schemeClr val="tx2"/>
              </a:solidFill>
            </a:endParaRPr>
          </a:p>
          <a:p>
            <a:r>
              <a:rPr lang="zh-CN" altLang="en-US" sz="2000" dirty="0">
                <a:solidFill>
                  <a:schemeClr val="tx2"/>
                </a:solidFill>
              </a:rPr>
              <a:t>可超越</a:t>
            </a:r>
            <a:endParaRPr lang="en-US" altLang="zh-CN" sz="2000" dirty="0">
              <a:solidFill>
                <a:schemeClr val="tx2"/>
              </a:solidFill>
            </a:endParaRPr>
          </a:p>
          <a:p>
            <a:pPr lvl="1"/>
            <a:r>
              <a:rPr lang="zh-CN" altLang="en-US" sz="2000" dirty="0">
                <a:solidFill>
                  <a:schemeClr val="tx2"/>
                </a:solidFill>
              </a:rPr>
              <a:t>围绕一个主题，做一系列的工作</a:t>
            </a:r>
            <a:endParaRPr lang="en-US" altLang="zh-CN" sz="2000" dirty="0">
              <a:solidFill>
                <a:schemeClr val="tx2"/>
              </a:solidFill>
            </a:endParaRPr>
          </a:p>
          <a:p>
            <a:pPr lvl="1"/>
            <a:r>
              <a:rPr lang="zh-CN" altLang="en-US" sz="2000" dirty="0">
                <a:solidFill>
                  <a:schemeClr val="tx2"/>
                </a:solidFill>
              </a:rPr>
              <a:t>例如服务推荐：基于内容</a:t>
            </a:r>
            <a:r>
              <a:rPr lang="en-US" altLang="zh-CN" sz="2000" dirty="0">
                <a:solidFill>
                  <a:schemeClr val="tx2"/>
                </a:solidFill>
                <a:sym typeface="Wingdings" pitchFamily="2" charset="2"/>
              </a:rPr>
              <a:t></a:t>
            </a:r>
            <a:r>
              <a:rPr lang="zh-CN" altLang="en-US" sz="2000" dirty="0">
                <a:solidFill>
                  <a:schemeClr val="tx2"/>
                </a:solidFill>
              </a:rPr>
              <a:t>基于协同过滤</a:t>
            </a:r>
            <a:r>
              <a:rPr lang="en-US" altLang="zh-CN" sz="2000" dirty="0">
                <a:solidFill>
                  <a:schemeClr val="tx2"/>
                </a:solidFill>
                <a:sym typeface="Wingdings" pitchFamily="2" charset="2"/>
              </a:rPr>
              <a:t></a:t>
            </a:r>
            <a:r>
              <a:rPr lang="zh-CN" altLang="en-US" sz="2000" dirty="0">
                <a:solidFill>
                  <a:schemeClr val="tx2"/>
                </a:solidFill>
              </a:rPr>
              <a:t>协同过滤</a:t>
            </a:r>
            <a:r>
              <a:rPr lang="en-US" altLang="zh-CN" sz="2000" dirty="0">
                <a:solidFill>
                  <a:schemeClr val="tx2"/>
                </a:solidFill>
              </a:rPr>
              <a:t>+</a:t>
            </a:r>
            <a:r>
              <a:rPr lang="zh-CN" altLang="en-US" sz="2000" dirty="0">
                <a:solidFill>
                  <a:schemeClr val="tx2"/>
                </a:solidFill>
              </a:rPr>
              <a:t>内容</a:t>
            </a:r>
            <a:r>
              <a:rPr lang="en-US" altLang="zh-CN" sz="2000" dirty="0">
                <a:solidFill>
                  <a:schemeClr val="tx2"/>
                </a:solidFill>
                <a:sym typeface="Wingdings" pitchFamily="2" charset="2"/>
              </a:rPr>
              <a:t></a:t>
            </a:r>
            <a:r>
              <a:rPr lang="zh-CN" altLang="en-US" sz="2000" dirty="0">
                <a:solidFill>
                  <a:schemeClr val="tx2"/>
                </a:solidFill>
                <a:sym typeface="Wingdings" pitchFamily="2" charset="2"/>
              </a:rPr>
              <a:t>个性化，情境化</a:t>
            </a:r>
            <a:r>
              <a:rPr lang="en-US" altLang="zh-CN" sz="2000" dirty="0">
                <a:solidFill>
                  <a:schemeClr val="tx2"/>
                </a:solidFill>
                <a:sym typeface="Wingdings" pitchFamily="2" charset="2"/>
              </a:rPr>
              <a:t></a:t>
            </a:r>
            <a:r>
              <a:rPr lang="zh-CN" altLang="en-US" sz="2000" dirty="0">
                <a:solidFill>
                  <a:schemeClr val="tx2"/>
                </a:solidFill>
                <a:sym typeface="Wingdings" pitchFamily="2" charset="2"/>
              </a:rPr>
              <a:t>统一框架</a:t>
            </a:r>
            <a:endParaRPr lang="en-US" altLang="zh-CN" sz="2000" dirty="0">
              <a:solidFill>
                <a:schemeClr val="tx2"/>
              </a:solidFill>
            </a:endParaRPr>
          </a:p>
          <a:p>
            <a:endParaRPr lang="en-US" altLang="en-GB" sz="1800" dirty="0">
              <a:solidFill>
                <a:schemeClr val="tx2"/>
              </a:solidFill>
            </a:endParaRPr>
          </a:p>
          <a:p>
            <a:pPr lvl="1"/>
            <a:endParaRPr lang="en-US" altLang="en-GB" sz="18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8613" y="219075"/>
            <a:ext cx="8686800" cy="387798"/>
          </a:xfrm>
          <a:noFill/>
        </p:spPr>
        <p:txBody>
          <a:bodyPr/>
          <a:lstStyle/>
          <a:p>
            <a:r>
              <a:rPr lang="zh-CN" altLang="en-US" dirty="0"/>
              <a:t>建议</a:t>
            </a:r>
            <a:r>
              <a:rPr lang="en-US" altLang="zh-CN" dirty="0"/>
              <a:t>3</a:t>
            </a:r>
            <a:r>
              <a:rPr lang="zh-CN" altLang="en-US" dirty="0"/>
              <a:t>：深入与扩展</a:t>
            </a:r>
            <a:endParaRPr lang="en-US" dirty="0"/>
          </a:p>
        </p:txBody>
      </p:sp>
      <p:sp>
        <p:nvSpPr>
          <p:cNvPr id="13315" name="Rectangle 3"/>
          <p:cNvSpPr>
            <a:spLocks noGrp="1" noChangeArrowheads="1"/>
          </p:cNvSpPr>
          <p:nvPr>
            <p:ph idx="1"/>
          </p:nvPr>
        </p:nvSpPr>
        <p:spPr>
          <a:xfrm>
            <a:off x="328615" y="864066"/>
            <a:ext cx="3949770" cy="2742009"/>
          </a:xfrm>
        </p:spPr>
        <p:txBody>
          <a:bodyPr/>
          <a:lstStyle/>
          <a:p>
            <a:endParaRPr lang="en-US" dirty="0">
              <a:solidFill>
                <a:schemeClr val="tx2"/>
              </a:solidFill>
            </a:endParaRPr>
          </a:p>
          <a:p>
            <a:r>
              <a:rPr lang="zh-CN" altLang="en-US" sz="2000" dirty="0">
                <a:solidFill>
                  <a:schemeClr val="tx2"/>
                </a:solidFill>
              </a:rPr>
              <a:t>深入</a:t>
            </a:r>
            <a:endParaRPr lang="en-US" altLang="zh-CN" sz="2000" dirty="0">
              <a:solidFill>
                <a:schemeClr val="tx2"/>
              </a:solidFill>
            </a:endParaRPr>
          </a:p>
          <a:p>
            <a:pPr lvl="1"/>
            <a:r>
              <a:rPr lang="zh-CN" altLang="en-US" sz="2000" dirty="0">
                <a:solidFill>
                  <a:schemeClr val="tx2"/>
                </a:solidFill>
              </a:rPr>
              <a:t>不局限与接口层，上至应用和生态系统，下至系统和网络</a:t>
            </a:r>
            <a:endParaRPr lang="en-US" altLang="zh-CN" sz="2000" dirty="0">
              <a:solidFill>
                <a:schemeClr val="tx2"/>
              </a:solidFill>
            </a:endParaRPr>
          </a:p>
          <a:p>
            <a:r>
              <a:rPr lang="zh-CN" altLang="en-US" sz="2000" dirty="0">
                <a:solidFill>
                  <a:schemeClr val="tx2"/>
                </a:solidFill>
              </a:rPr>
              <a:t>扩展</a:t>
            </a:r>
            <a:endParaRPr lang="en-US" altLang="zh-CN" sz="2000" dirty="0">
              <a:solidFill>
                <a:schemeClr val="tx2"/>
              </a:solidFill>
            </a:endParaRPr>
          </a:p>
          <a:p>
            <a:pPr lvl="1"/>
            <a:r>
              <a:rPr lang="zh-CN" altLang="en-US" sz="2000" dirty="0">
                <a:solidFill>
                  <a:schemeClr val="tx2"/>
                </a:solidFill>
              </a:rPr>
              <a:t>云服务、大数据服务、机器学习服务</a:t>
            </a:r>
            <a:endParaRPr lang="en-US" sz="2000" dirty="0">
              <a:solidFill>
                <a:schemeClr val="tx2"/>
              </a:solidFill>
            </a:endParaRPr>
          </a:p>
          <a:p>
            <a:pPr>
              <a:buNone/>
            </a:pPr>
            <a:endParaRPr lang="en-US" sz="1800" dirty="0">
              <a:solidFill>
                <a:schemeClr val="tx2"/>
              </a:solidFill>
            </a:endParaRPr>
          </a:p>
        </p:txBody>
      </p:sp>
      <p:sp>
        <p:nvSpPr>
          <p:cNvPr id="5" name="Slide Number Placeholder 4"/>
          <p:cNvSpPr>
            <a:spLocks noGrp="1"/>
          </p:cNvSpPr>
          <p:nvPr>
            <p:ph type="sldNum" sz="quarter" idx="10"/>
          </p:nvPr>
        </p:nvSpPr>
        <p:spPr/>
        <p:txBody>
          <a:bodyPr/>
          <a:lstStyle/>
          <a:p>
            <a:fld id="{E98947E1-6E9C-4553-A175-053CB8F72200}" type="slidenum">
              <a:rPr lang="en-US" smtClean="0"/>
              <a:pPr/>
              <a:t>37</a:t>
            </a:fld>
            <a:endParaRPr lang="en-US" dirty="0"/>
          </a:p>
        </p:txBody>
      </p:sp>
      <p:pic>
        <p:nvPicPr>
          <p:cNvPr id="128002" name="Picture 2" descr="http://www.silverlighthack.com/image.axd?picture=2011%2F2%2FCloudServiceTerms.png"/>
          <p:cNvPicPr>
            <a:picLocks noChangeAspect="1" noChangeArrowheads="1"/>
          </p:cNvPicPr>
          <p:nvPr/>
        </p:nvPicPr>
        <p:blipFill>
          <a:blip r:embed="rId3" cstate="print"/>
          <a:srcRect/>
          <a:stretch>
            <a:fillRect/>
          </a:stretch>
        </p:blipFill>
        <p:spPr bwMode="auto">
          <a:xfrm>
            <a:off x="5402192" y="120311"/>
            <a:ext cx="2867197" cy="1322595"/>
          </a:xfrm>
          <a:prstGeom prst="rect">
            <a:avLst/>
          </a:prstGeom>
          <a:noFill/>
        </p:spPr>
      </p:pic>
      <p:pic>
        <p:nvPicPr>
          <p:cNvPr id="128004" name="Picture 4" descr="Image result for big data service"/>
          <p:cNvPicPr>
            <a:picLocks noChangeAspect="1" noChangeArrowheads="1"/>
          </p:cNvPicPr>
          <p:nvPr/>
        </p:nvPicPr>
        <p:blipFill>
          <a:blip r:embed="rId4" cstate="print"/>
          <a:srcRect/>
          <a:stretch>
            <a:fillRect/>
          </a:stretch>
        </p:blipFill>
        <p:spPr bwMode="auto">
          <a:xfrm>
            <a:off x="5692804" y="1587545"/>
            <a:ext cx="2419350" cy="1600200"/>
          </a:xfrm>
          <a:prstGeom prst="rect">
            <a:avLst/>
          </a:prstGeom>
          <a:noFill/>
        </p:spPr>
      </p:pic>
      <p:pic>
        <p:nvPicPr>
          <p:cNvPr id="128007" name="Picture 7"/>
          <p:cNvPicPr>
            <a:picLocks noChangeAspect="1" noChangeArrowheads="1"/>
          </p:cNvPicPr>
          <p:nvPr/>
        </p:nvPicPr>
        <p:blipFill>
          <a:blip r:embed="rId5" cstate="print"/>
          <a:srcRect/>
          <a:stretch>
            <a:fillRect/>
          </a:stretch>
        </p:blipFill>
        <p:spPr bwMode="auto">
          <a:xfrm>
            <a:off x="5692804" y="3187745"/>
            <a:ext cx="2650920" cy="1877174"/>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建议</a:t>
            </a:r>
            <a:r>
              <a:rPr lang="en-US" altLang="zh-CN" dirty="0"/>
              <a:t>4</a:t>
            </a:r>
            <a:r>
              <a:rPr lang="zh-CN" altLang="en-US" dirty="0"/>
              <a:t>：论文阅读与发表</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38</a:t>
            </a:fld>
            <a:endParaRPr lang="en-US" dirty="0"/>
          </a:p>
        </p:txBody>
      </p:sp>
      <p:sp>
        <p:nvSpPr>
          <p:cNvPr id="6" name="Rectangle 3"/>
          <p:cNvSpPr>
            <a:spLocks noGrp="1" noChangeArrowheads="1"/>
          </p:cNvSpPr>
          <p:nvPr>
            <p:ph idx="1"/>
          </p:nvPr>
        </p:nvSpPr>
        <p:spPr>
          <a:xfrm>
            <a:off x="328613" y="935340"/>
            <a:ext cx="7942932" cy="3629680"/>
          </a:xfrm>
        </p:spPr>
        <p:txBody>
          <a:bodyPr/>
          <a:lstStyle/>
          <a:p>
            <a:r>
              <a:rPr lang="zh-CN" altLang="en-US" sz="2000" dirty="0">
                <a:solidFill>
                  <a:schemeClr val="tx2"/>
                </a:solidFill>
              </a:rPr>
              <a:t>大量阅读传统领域顶级会议</a:t>
            </a:r>
            <a:r>
              <a:rPr lang="en-US" altLang="zh-CN" sz="2000" dirty="0">
                <a:solidFill>
                  <a:schemeClr val="tx2"/>
                </a:solidFill>
              </a:rPr>
              <a:t>/</a:t>
            </a:r>
            <a:r>
              <a:rPr lang="zh-CN" altLang="en-US" sz="2000" dirty="0">
                <a:solidFill>
                  <a:schemeClr val="tx2"/>
                </a:solidFill>
              </a:rPr>
              <a:t>期刊的文章</a:t>
            </a:r>
            <a:endParaRPr lang="en-US" altLang="zh-CN" sz="2000" dirty="0">
              <a:solidFill>
                <a:schemeClr val="tx2"/>
              </a:solidFill>
            </a:endParaRPr>
          </a:p>
          <a:p>
            <a:r>
              <a:rPr lang="zh-CN" altLang="en-US" sz="2000" dirty="0">
                <a:solidFill>
                  <a:schemeClr val="tx2"/>
                </a:solidFill>
              </a:rPr>
              <a:t>能发表于服务计算领域最好的会议</a:t>
            </a:r>
            <a:r>
              <a:rPr lang="en-US" altLang="zh-CN" sz="2000" dirty="0">
                <a:solidFill>
                  <a:schemeClr val="tx2"/>
                </a:solidFill>
              </a:rPr>
              <a:t>/</a:t>
            </a:r>
            <a:r>
              <a:rPr lang="zh-CN" altLang="en-US" sz="2000" dirty="0">
                <a:solidFill>
                  <a:schemeClr val="tx2"/>
                </a:solidFill>
              </a:rPr>
              <a:t>期刊</a:t>
            </a:r>
            <a:endParaRPr lang="en-US" altLang="zh-CN" sz="2000" dirty="0">
              <a:solidFill>
                <a:schemeClr val="tx2"/>
              </a:solidFill>
            </a:endParaRPr>
          </a:p>
          <a:p>
            <a:pPr lvl="1"/>
            <a:r>
              <a:rPr lang="en-US" altLang="zh-CN" sz="2000" dirty="0">
                <a:solidFill>
                  <a:schemeClr val="tx2"/>
                </a:solidFill>
              </a:rPr>
              <a:t>ICWS, ICSOC; IEEE TSC, TASE</a:t>
            </a:r>
          </a:p>
          <a:p>
            <a:r>
              <a:rPr lang="zh-CN" altLang="en-US" sz="2000" dirty="0">
                <a:solidFill>
                  <a:schemeClr val="tx2"/>
                </a:solidFill>
              </a:rPr>
              <a:t>争取发表于传统领域最好</a:t>
            </a:r>
            <a:r>
              <a:rPr lang="en-US" altLang="zh-CN" sz="2000" dirty="0">
                <a:solidFill>
                  <a:schemeClr val="tx2"/>
                </a:solidFill>
              </a:rPr>
              <a:t>/</a:t>
            </a:r>
            <a:r>
              <a:rPr lang="zh-CN" altLang="en-US" sz="2000" dirty="0">
                <a:solidFill>
                  <a:schemeClr val="tx2"/>
                </a:solidFill>
              </a:rPr>
              <a:t>较好的会议</a:t>
            </a:r>
            <a:r>
              <a:rPr lang="en-US" altLang="zh-CN" sz="2000" dirty="0">
                <a:solidFill>
                  <a:schemeClr val="tx2"/>
                </a:solidFill>
              </a:rPr>
              <a:t>/</a:t>
            </a:r>
            <a:r>
              <a:rPr lang="zh-CN" altLang="en-US" sz="2000" dirty="0">
                <a:solidFill>
                  <a:schemeClr val="tx2"/>
                </a:solidFill>
              </a:rPr>
              <a:t>期刊</a:t>
            </a:r>
            <a:endParaRPr lang="en-US" altLang="zh-CN" sz="2000" dirty="0">
              <a:solidFill>
                <a:schemeClr val="tx2"/>
              </a:solidFill>
            </a:endParaRPr>
          </a:p>
          <a:p>
            <a:pPr lvl="1"/>
            <a:r>
              <a:rPr lang="en-US" altLang="zh-CN" sz="2000" dirty="0">
                <a:solidFill>
                  <a:schemeClr val="tx2"/>
                </a:solidFill>
              </a:rPr>
              <a:t>KDD, ICSE, WWW</a:t>
            </a:r>
          </a:p>
          <a:p>
            <a:pPr lvl="1"/>
            <a:r>
              <a:rPr lang="en-US" altLang="zh-CN" sz="2000" dirty="0">
                <a:solidFill>
                  <a:schemeClr val="tx2"/>
                </a:solidFill>
              </a:rPr>
              <a:t>IEEE TSE, TPDS; ACM TWEB, TOIT</a:t>
            </a:r>
          </a:p>
          <a:p>
            <a:pPr lvl="1"/>
            <a:endParaRPr lang="en-US" altLang="zh-CN" sz="2000" dirty="0">
              <a:solidFill>
                <a:schemeClr val="tx2"/>
              </a:solidFill>
            </a:endParaRPr>
          </a:p>
          <a:p>
            <a:endParaRPr lang="en-US" altLang="en-GB" sz="1800" dirty="0">
              <a:solidFill>
                <a:schemeClr val="tx2"/>
              </a:solidFill>
            </a:endParaRPr>
          </a:p>
          <a:p>
            <a:pPr lvl="1"/>
            <a:endParaRPr lang="en-US" altLang="en-GB" sz="18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建议</a:t>
            </a:r>
            <a:r>
              <a:rPr lang="en-US" altLang="zh-CN" dirty="0"/>
              <a:t>5</a:t>
            </a:r>
            <a:r>
              <a:rPr lang="zh-CN" altLang="en-US" dirty="0"/>
              <a:t>：论文</a:t>
            </a:r>
            <a:r>
              <a:rPr lang="zh-CN" altLang="en-US"/>
              <a:t>阅读</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39</a:t>
            </a:fld>
            <a:endParaRPr lang="en-US" dirty="0"/>
          </a:p>
        </p:txBody>
      </p:sp>
      <p:sp>
        <p:nvSpPr>
          <p:cNvPr id="6" name="Rectangle 3"/>
          <p:cNvSpPr>
            <a:spLocks noGrp="1" noChangeArrowheads="1"/>
          </p:cNvSpPr>
          <p:nvPr>
            <p:ph idx="1"/>
          </p:nvPr>
        </p:nvSpPr>
        <p:spPr>
          <a:xfrm>
            <a:off x="328613" y="684060"/>
            <a:ext cx="7942932" cy="1765915"/>
          </a:xfrm>
        </p:spPr>
        <p:txBody>
          <a:bodyPr/>
          <a:lstStyle/>
          <a:p>
            <a:r>
              <a:rPr lang="en-US" altLang="zh-CN" sz="2000" dirty="0">
                <a:solidFill>
                  <a:schemeClr val="tx2"/>
                </a:solidFill>
              </a:rPr>
              <a:t>What: </a:t>
            </a:r>
            <a:r>
              <a:rPr lang="zh-CN" altLang="en-US" sz="2000" dirty="0">
                <a:solidFill>
                  <a:schemeClr val="tx2"/>
                </a:solidFill>
              </a:rPr>
              <a:t>读什么</a:t>
            </a:r>
            <a:endParaRPr lang="en-US" altLang="zh-CN" sz="2000" dirty="0">
              <a:solidFill>
                <a:schemeClr val="tx2"/>
              </a:solidFill>
            </a:endParaRPr>
          </a:p>
          <a:p>
            <a:pPr lvl="1"/>
            <a:r>
              <a:rPr lang="en-US" altLang="zh-CN" sz="2000" dirty="0" err="1">
                <a:solidFill>
                  <a:schemeClr val="tx2"/>
                </a:solidFill>
              </a:rPr>
              <a:t>PageRank</a:t>
            </a:r>
            <a:r>
              <a:rPr lang="zh-CN" altLang="en-US" sz="2000" dirty="0">
                <a:solidFill>
                  <a:schemeClr val="tx2"/>
                </a:solidFill>
              </a:rPr>
              <a:t>方法论：“</a:t>
            </a:r>
            <a:r>
              <a:rPr lang="zh-CN" altLang="en-US" sz="2000" b="1" dirty="0">
                <a:solidFill>
                  <a:srgbClr val="0070C0"/>
                </a:solidFill>
              </a:rPr>
              <a:t>被很多好论文引用的就是好论文</a:t>
            </a:r>
            <a:r>
              <a:rPr lang="zh-CN" altLang="en-US" sz="2000" dirty="0">
                <a:solidFill>
                  <a:schemeClr val="tx2"/>
                </a:solidFill>
              </a:rPr>
              <a:t>”</a:t>
            </a:r>
            <a:endParaRPr lang="en-US" altLang="zh-CN" sz="2000" dirty="0">
              <a:solidFill>
                <a:schemeClr val="tx2"/>
              </a:solidFill>
            </a:endParaRPr>
          </a:p>
          <a:p>
            <a:pPr lvl="2"/>
            <a:endParaRPr lang="en-US" altLang="zh-CN" sz="2000" dirty="0">
              <a:solidFill>
                <a:schemeClr val="tx2"/>
              </a:solidFill>
            </a:endParaRPr>
          </a:p>
          <a:p>
            <a:pPr lvl="2"/>
            <a:endParaRPr lang="en-US" altLang="zh-CN" sz="2000" dirty="0">
              <a:solidFill>
                <a:schemeClr val="tx2"/>
              </a:solidFill>
            </a:endParaRPr>
          </a:p>
          <a:p>
            <a:endParaRPr lang="en-US" altLang="en-GB" sz="1800" dirty="0">
              <a:solidFill>
                <a:schemeClr val="tx2"/>
              </a:solidFill>
            </a:endParaRPr>
          </a:p>
          <a:p>
            <a:pPr lvl="1"/>
            <a:endParaRPr lang="en-US" altLang="en-GB" sz="1800" dirty="0">
              <a:solidFill>
                <a:schemeClr val="tx2"/>
              </a:solidFill>
            </a:endParaRPr>
          </a:p>
          <a:p>
            <a:pPr>
              <a:buNone/>
            </a:pPr>
            <a:endParaRPr lang="en-US" altLang="en-GB" dirty="0">
              <a:solidFill>
                <a:schemeClr val="tx2"/>
              </a:solidFill>
            </a:endParaRPr>
          </a:p>
        </p:txBody>
      </p:sp>
      <p:pic>
        <p:nvPicPr>
          <p:cNvPr id="1026" name="Picture 2"/>
          <p:cNvPicPr>
            <a:picLocks noChangeAspect="1" noChangeArrowheads="1"/>
          </p:cNvPicPr>
          <p:nvPr/>
        </p:nvPicPr>
        <p:blipFill>
          <a:blip r:embed="rId3" cstate="print"/>
          <a:srcRect/>
          <a:stretch>
            <a:fillRect/>
          </a:stretch>
        </p:blipFill>
        <p:spPr bwMode="auto">
          <a:xfrm>
            <a:off x="1231900" y="1430829"/>
            <a:ext cx="6680200" cy="3613150"/>
          </a:xfrm>
          <a:prstGeom prst="rect">
            <a:avLst/>
          </a:prstGeom>
          <a:noFill/>
          <a:ln w="9525">
            <a:noFill/>
            <a:miter lim="800000"/>
            <a:headEnd/>
            <a:tailEnd/>
          </a:ln>
        </p:spPr>
      </p:pic>
      <p:sp>
        <p:nvSpPr>
          <p:cNvPr id="7" name="Rectangle 6"/>
          <p:cNvSpPr/>
          <p:nvPr/>
        </p:nvSpPr>
        <p:spPr bwMode="auto">
          <a:xfrm>
            <a:off x="1319249" y="3706461"/>
            <a:ext cx="1752018" cy="230345"/>
          </a:xfrm>
          <a:prstGeom prst="rect">
            <a:avLst/>
          </a:prstGeom>
          <a:noFill/>
          <a:ln w="1270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课程考核</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4</a:t>
            </a:fld>
            <a:endParaRPr lang="en-US" dirty="0"/>
          </a:p>
        </p:txBody>
      </p:sp>
      <p:sp>
        <p:nvSpPr>
          <p:cNvPr id="3" name="内容占位符 2">
            <a:extLst>
              <a:ext uri="{FF2B5EF4-FFF2-40B4-BE49-F238E27FC236}">
                <a16:creationId xmlns:a16="http://schemas.microsoft.com/office/drawing/2014/main" id="{B58228D0-3DEA-614D-B960-B409D6DE6DB7}"/>
              </a:ext>
            </a:extLst>
          </p:cNvPr>
          <p:cNvSpPr>
            <a:spLocks noGrp="1"/>
          </p:cNvSpPr>
          <p:nvPr>
            <p:ph idx="1"/>
          </p:nvPr>
        </p:nvSpPr>
        <p:spPr/>
        <p:txBody>
          <a:bodyPr/>
          <a:lstStyle/>
          <a:p>
            <a:r>
              <a:rPr lang="zh-CN" altLang="en-US" sz="2000" dirty="0"/>
              <a:t>选择一个方向，阅读近</a:t>
            </a:r>
            <a:r>
              <a:rPr lang="en-US" altLang="zh-CN" sz="2000" dirty="0"/>
              <a:t>3</a:t>
            </a:r>
            <a:r>
              <a:rPr lang="zh-CN" altLang="en-US" sz="2000" dirty="0"/>
              <a:t>年相关顶刊、顶会上的论文</a:t>
            </a:r>
            <a:r>
              <a:rPr lang="en-US" altLang="zh-CN" sz="2000" dirty="0"/>
              <a:t>15</a:t>
            </a:r>
            <a:r>
              <a:rPr lang="zh-CN" altLang="en-US" sz="2000" dirty="0"/>
              <a:t>篇以上（泛读</a:t>
            </a:r>
            <a:r>
              <a:rPr lang="en-US" altLang="zh-CN" sz="2000" dirty="0"/>
              <a:t>+</a:t>
            </a:r>
            <a:r>
              <a:rPr lang="zh-CN" altLang="en-US" sz="2000" dirty="0"/>
              <a:t>精读），形成该方向的综述论文一篇，按照软件学报格式排版。</a:t>
            </a:r>
            <a:endParaRPr lang="en-US" altLang="zh-CN" sz="2000" dirty="0"/>
          </a:p>
          <a:p>
            <a:r>
              <a:rPr lang="zh-CN" altLang="en-US" sz="2000" dirty="0">
                <a:solidFill>
                  <a:srgbClr val="FF0000"/>
                </a:solidFill>
              </a:rPr>
              <a:t>提交时间：</a:t>
            </a:r>
            <a:r>
              <a:rPr lang="en-US" altLang="zh-CN" sz="2000" dirty="0">
                <a:solidFill>
                  <a:srgbClr val="FF0000"/>
                </a:solidFill>
              </a:rPr>
              <a:t>2022</a:t>
            </a:r>
            <a:r>
              <a:rPr lang="zh-CN" altLang="en-US" sz="2000" dirty="0">
                <a:solidFill>
                  <a:srgbClr val="FF0000"/>
                </a:solidFill>
              </a:rPr>
              <a:t>年</a:t>
            </a:r>
            <a:r>
              <a:rPr lang="en-US" altLang="zh-CN" sz="2000" dirty="0">
                <a:solidFill>
                  <a:srgbClr val="FF0000"/>
                </a:solidFill>
              </a:rPr>
              <a:t>11</a:t>
            </a:r>
            <a:r>
              <a:rPr lang="zh-CN" altLang="en-US" sz="2000" dirty="0">
                <a:solidFill>
                  <a:srgbClr val="FF0000"/>
                </a:solidFill>
              </a:rPr>
              <a:t>月</a:t>
            </a:r>
            <a:r>
              <a:rPr lang="en-US" altLang="zh-CN" sz="2000" dirty="0">
                <a:solidFill>
                  <a:srgbClr val="FF0000"/>
                </a:solidFill>
              </a:rPr>
              <a:t>20</a:t>
            </a:r>
            <a:r>
              <a:rPr lang="zh-CN" altLang="en-US" sz="2000" dirty="0">
                <a:solidFill>
                  <a:srgbClr val="FF0000"/>
                </a:solidFill>
              </a:rPr>
              <a:t>日</a:t>
            </a:r>
            <a:endParaRPr lang="en-US" altLang="zh-CN" sz="2000" dirty="0">
              <a:solidFill>
                <a:srgbClr val="FF0000"/>
              </a:solidFill>
            </a:endParaRPr>
          </a:p>
          <a:p>
            <a:r>
              <a:rPr lang="zh-CN" altLang="en-US" sz="2000" dirty="0"/>
              <a:t>提交地址：</a:t>
            </a:r>
            <a:r>
              <a:rPr lang="en-US" altLang="zh-CN" sz="2000" dirty="0" err="1"/>
              <a:t>kuangli@csu.edu.cn</a:t>
            </a:r>
            <a:r>
              <a:rPr lang="zh-CN" altLang="en-US" sz="2000" dirty="0"/>
              <a:t>，以“前沿技术</a:t>
            </a:r>
            <a:r>
              <a:rPr lang="en-US" altLang="zh-CN" sz="2000" dirty="0"/>
              <a:t>-</a:t>
            </a:r>
            <a:r>
              <a:rPr lang="zh-CN" altLang="en-US" sz="2000" dirty="0"/>
              <a:t>学号</a:t>
            </a:r>
            <a:r>
              <a:rPr lang="en-US" altLang="zh-CN" sz="2000" dirty="0"/>
              <a:t>-</a:t>
            </a:r>
            <a:r>
              <a:rPr lang="zh-CN" altLang="en-US" sz="2000" dirty="0"/>
              <a:t>姓名</a:t>
            </a:r>
            <a:r>
              <a:rPr lang="en-US" altLang="zh-CN" sz="2000" dirty="0"/>
              <a:t>-</a:t>
            </a:r>
            <a:r>
              <a:rPr lang="zh-CN" altLang="en-US" sz="2000" dirty="0"/>
              <a:t>主题”命名</a:t>
            </a:r>
            <a:endParaRPr lang="en-US" altLang="zh-CN" sz="2000" dirty="0"/>
          </a:p>
          <a:p>
            <a:r>
              <a:rPr lang="zh-CN" altLang="en-US" sz="2000" dirty="0"/>
              <a:t>课程群： </a:t>
            </a:r>
            <a:r>
              <a:rPr lang="en-US" altLang="zh-CN" sz="2000" dirty="0"/>
              <a:t>149729130</a:t>
            </a:r>
            <a:endParaRPr lang="zh-CN" altLang="en-US" sz="2000" dirty="0"/>
          </a:p>
        </p:txBody>
      </p:sp>
    </p:spTree>
    <p:extLst>
      <p:ext uri="{BB962C8B-B14F-4D97-AF65-F5344CB8AC3E}">
        <p14:creationId xmlns:p14="http://schemas.microsoft.com/office/powerpoint/2010/main" val="1125208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建议</a:t>
            </a:r>
            <a:r>
              <a:rPr lang="en-US" altLang="zh-CN" dirty="0"/>
              <a:t>5</a:t>
            </a:r>
            <a:r>
              <a:rPr lang="zh-CN" altLang="en-US" dirty="0"/>
              <a:t>：论文阅读</a:t>
            </a:r>
            <a:r>
              <a:rPr lang="en-US" altLang="zh-CN" dirty="0"/>
              <a:t>(</a:t>
            </a:r>
            <a:r>
              <a:rPr lang="zh-CN" altLang="en-US" dirty="0"/>
              <a:t>续</a:t>
            </a:r>
            <a:r>
              <a:rPr lang="en-US" altLang="zh-CN" dirty="0"/>
              <a:t>)</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40</a:t>
            </a:fld>
            <a:endParaRPr lang="en-US" dirty="0"/>
          </a:p>
        </p:txBody>
      </p:sp>
      <p:sp>
        <p:nvSpPr>
          <p:cNvPr id="6" name="Rectangle 3"/>
          <p:cNvSpPr>
            <a:spLocks noGrp="1" noChangeArrowheads="1"/>
          </p:cNvSpPr>
          <p:nvPr>
            <p:ph idx="1"/>
          </p:nvPr>
        </p:nvSpPr>
        <p:spPr>
          <a:xfrm>
            <a:off x="328613" y="935340"/>
            <a:ext cx="7942932" cy="1765915"/>
          </a:xfrm>
        </p:spPr>
        <p:txBody>
          <a:bodyPr/>
          <a:lstStyle/>
          <a:p>
            <a:r>
              <a:rPr lang="en-US" altLang="zh-CN" sz="2000" dirty="0">
                <a:solidFill>
                  <a:schemeClr val="tx2"/>
                </a:solidFill>
              </a:rPr>
              <a:t>Where: </a:t>
            </a:r>
            <a:r>
              <a:rPr lang="zh-CN" altLang="en-US" sz="2000" dirty="0">
                <a:solidFill>
                  <a:schemeClr val="tx2"/>
                </a:solidFill>
              </a:rPr>
              <a:t>到哪里去找</a:t>
            </a:r>
            <a:endParaRPr lang="en-US" altLang="zh-CN" sz="2000" dirty="0">
              <a:solidFill>
                <a:schemeClr val="tx2"/>
              </a:solidFill>
            </a:endParaRPr>
          </a:p>
          <a:p>
            <a:pPr lvl="1"/>
            <a:r>
              <a:rPr lang="en-US" altLang="zh-CN" sz="2000" dirty="0">
                <a:solidFill>
                  <a:schemeClr val="tx2"/>
                </a:solidFill>
              </a:rPr>
              <a:t>Google Scholar</a:t>
            </a:r>
          </a:p>
          <a:p>
            <a:pPr lvl="1"/>
            <a:r>
              <a:rPr lang="zh-CN" altLang="en-US" sz="2000" dirty="0">
                <a:solidFill>
                  <a:schemeClr val="tx2"/>
                </a:solidFill>
              </a:rPr>
              <a:t>计算机领域顶级会议，近</a:t>
            </a:r>
            <a:r>
              <a:rPr lang="en-US" altLang="zh-CN" sz="2000" dirty="0">
                <a:solidFill>
                  <a:schemeClr val="tx2"/>
                </a:solidFill>
              </a:rPr>
              <a:t>3-5</a:t>
            </a:r>
            <a:r>
              <a:rPr lang="zh-CN" altLang="en-US" sz="2000" dirty="0">
                <a:solidFill>
                  <a:schemeClr val="tx2"/>
                </a:solidFill>
              </a:rPr>
              <a:t>年的文章</a:t>
            </a:r>
            <a:endParaRPr lang="en-US" altLang="zh-CN" sz="2000" dirty="0">
              <a:solidFill>
                <a:schemeClr val="tx2"/>
              </a:solidFill>
            </a:endParaRPr>
          </a:p>
          <a:p>
            <a:pPr lvl="2"/>
            <a:r>
              <a:rPr lang="en-US" altLang="zh-CN" sz="2000" dirty="0">
                <a:solidFill>
                  <a:schemeClr val="tx2"/>
                </a:solidFill>
              </a:rPr>
              <a:t>Web: WWW</a:t>
            </a:r>
          </a:p>
          <a:p>
            <a:pPr lvl="2"/>
            <a:r>
              <a:rPr lang="en-US" altLang="zh-CN" sz="2000" dirty="0">
                <a:solidFill>
                  <a:schemeClr val="tx2"/>
                </a:solidFill>
              </a:rPr>
              <a:t>System: OSDI, NSDI, ICDCS, Middleware</a:t>
            </a:r>
          </a:p>
          <a:p>
            <a:pPr lvl="2"/>
            <a:r>
              <a:rPr lang="en-US" altLang="zh-CN" sz="2000" dirty="0">
                <a:solidFill>
                  <a:schemeClr val="tx2"/>
                </a:solidFill>
              </a:rPr>
              <a:t>AI: KDD, ICDM</a:t>
            </a:r>
          </a:p>
          <a:p>
            <a:pPr lvl="2"/>
            <a:r>
              <a:rPr lang="en-US" altLang="zh-CN" sz="2000" dirty="0">
                <a:solidFill>
                  <a:schemeClr val="tx2"/>
                </a:solidFill>
              </a:rPr>
              <a:t>Database: </a:t>
            </a:r>
            <a:r>
              <a:rPr lang="en-US" altLang="zh-CN" sz="2000" dirty="0" err="1">
                <a:solidFill>
                  <a:schemeClr val="tx2"/>
                </a:solidFill>
              </a:rPr>
              <a:t>Sigmod</a:t>
            </a:r>
            <a:r>
              <a:rPr lang="en-US" altLang="zh-CN" sz="2000" dirty="0">
                <a:solidFill>
                  <a:schemeClr val="tx2"/>
                </a:solidFill>
              </a:rPr>
              <a:t>, VLDB, EDBT</a:t>
            </a:r>
          </a:p>
          <a:p>
            <a:pPr lvl="1"/>
            <a:r>
              <a:rPr lang="en-US" altLang="zh-CN" sz="2000" dirty="0">
                <a:solidFill>
                  <a:schemeClr val="tx2"/>
                </a:solidFill>
              </a:rPr>
              <a:t>ICWS</a:t>
            </a:r>
            <a:r>
              <a:rPr lang="zh-CN" altLang="en-US" sz="2000" dirty="0">
                <a:solidFill>
                  <a:schemeClr val="tx2"/>
                </a:solidFill>
              </a:rPr>
              <a:t>和</a:t>
            </a:r>
            <a:r>
              <a:rPr lang="en-US" altLang="zh-CN" sz="2000" dirty="0">
                <a:solidFill>
                  <a:schemeClr val="tx2"/>
                </a:solidFill>
              </a:rPr>
              <a:t>ICSOC</a:t>
            </a:r>
          </a:p>
          <a:p>
            <a:pPr lvl="2"/>
            <a:r>
              <a:rPr lang="zh-CN" altLang="en-US" sz="2000" dirty="0">
                <a:solidFill>
                  <a:schemeClr val="tx2"/>
                </a:solidFill>
              </a:rPr>
              <a:t>选择性地阅读，侧重了解问题、数据，借用和发展了哪些方法</a:t>
            </a:r>
            <a:endParaRPr lang="en-US" altLang="zh-CN" sz="2000" dirty="0">
              <a:solidFill>
                <a:schemeClr val="tx2"/>
              </a:solidFill>
            </a:endParaRPr>
          </a:p>
          <a:p>
            <a:pPr lvl="1"/>
            <a:r>
              <a:rPr lang="zh-CN" altLang="en-US" sz="2000" dirty="0">
                <a:solidFill>
                  <a:srgbClr val="0070C0"/>
                </a:solidFill>
              </a:rPr>
              <a:t>开始时，不必阅读计算机领域的</a:t>
            </a:r>
            <a:r>
              <a:rPr lang="en-US" altLang="zh-CN" sz="2000" dirty="0">
                <a:solidFill>
                  <a:srgbClr val="0070C0"/>
                </a:solidFill>
              </a:rPr>
              <a:t>journal</a:t>
            </a:r>
            <a:r>
              <a:rPr lang="zh-CN" altLang="en-US" sz="2000" dirty="0">
                <a:solidFill>
                  <a:srgbClr val="0070C0"/>
                </a:solidFill>
              </a:rPr>
              <a:t>和</a:t>
            </a:r>
            <a:r>
              <a:rPr lang="en-US" altLang="zh-CN" sz="2000" dirty="0">
                <a:solidFill>
                  <a:srgbClr val="0070C0"/>
                </a:solidFill>
              </a:rPr>
              <a:t>transaction</a:t>
            </a:r>
            <a:r>
              <a:rPr lang="zh-CN" altLang="en-US" sz="2000" dirty="0">
                <a:solidFill>
                  <a:srgbClr val="0070C0"/>
                </a:solidFill>
              </a:rPr>
              <a:t>（！）</a:t>
            </a:r>
            <a:endParaRPr lang="en-US" altLang="zh-CN" sz="2000" dirty="0">
              <a:solidFill>
                <a:srgbClr val="0070C0"/>
              </a:solidFill>
            </a:endParaRPr>
          </a:p>
          <a:p>
            <a:pPr lvl="2"/>
            <a:endParaRPr lang="en-US" altLang="zh-CN" sz="2000" dirty="0">
              <a:solidFill>
                <a:schemeClr val="tx2"/>
              </a:solidFill>
            </a:endParaRPr>
          </a:p>
          <a:p>
            <a:pPr lvl="2"/>
            <a:endParaRPr lang="en-US" altLang="zh-CN" sz="2000" dirty="0">
              <a:solidFill>
                <a:schemeClr val="tx2"/>
              </a:solidFill>
            </a:endParaRPr>
          </a:p>
          <a:p>
            <a:endParaRPr lang="en-US" altLang="en-GB" sz="1800" dirty="0">
              <a:solidFill>
                <a:schemeClr val="tx2"/>
              </a:solidFill>
            </a:endParaRPr>
          </a:p>
          <a:p>
            <a:pPr lvl="1"/>
            <a:endParaRPr lang="en-US" altLang="en-GB" sz="18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建议</a:t>
            </a:r>
            <a:r>
              <a:rPr lang="en-US" altLang="zh-CN" dirty="0"/>
              <a:t>5</a:t>
            </a:r>
            <a:r>
              <a:rPr lang="zh-CN" altLang="en-US" dirty="0"/>
              <a:t>：论文阅读</a:t>
            </a:r>
            <a:r>
              <a:rPr lang="en-US" altLang="zh-CN" dirty="0"/>
              <a:t>(</a:t>
            </a:r>
            <a:r>
              <a:rPr lang="zh-CN" altLang="en-US" dirty="0"/>
              <a:t>续</a:t>
            </a:r>
            <a:r>
              <a:rPr lang="en-US" altLang="zh-CN" dirty="0"/>
              <a:t>)</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41</a:t>
            </a:fld>
            <a:endParaRPr lang="en-US" dirty="0"/>
          </a:p>
        </p:txBody>
      </p:sp>
      <p:sp>
        <p:nvSpPr>
          <p:cNvPr id="6" name="Rectangle 3"/>
          <p:cNvSpPr>
            <a:spLocks noGrp="1" noChangeArrowheads="1"/>
          </p:cNvSpPr>
          <p:nvPr>
            <p:ph idx="1"/>
          </p:nvPr>
        </p:nvSpPr>
        <p:spPr>
          <a:xfrm>
            <a:off x="328613" y="935340"/>
            <a:ext cx="7942932" cy="1765915"/>
          </a:xfrm>
        </p:spPr>
        <p:txBody>
          <a:bodyPr/>
          <a:lstStyle/>
          <a:p>
            <a:r>
              <a:rPr lang="en-US" altLang="zh-CN" sz="2000" dirty="0">
                <a:solidFill>
                  <a:schemeClr val="tx2"/>
                </a:solidFill>
              </a:rPr>
              <a:t>Where: </a:t>
            </a:r>
            <a:r>
              <a:rPr lang="zh-CN" altLang="en-US" sz="2000" dirty="0">
                <a:solidFill>
                  <a:schemeClr val="tx2"/>
                </a:solidFill>
              </a:rPr>
              <a:t>到哪里去找</a:t>
            </a:r>
            <a:endParaRPr lang="en-US" altLang="zh-CN" sz="2000" dirty="0">
              <a:solidFill>
                <a:schemeClr val="tx2"/>
              </a:solidFill>
            </a:endParaRPr>
          </a:p>
          <a:p>
            <a:pPr lvl="1"/>
            <a:r>
              <a:rPr lang="en-US" altLang="zh-CN" sz="2000" dirty="0">
                <a:solidFill>
                  <a:schemeClr val="tx2"/>
                </a:solidFill>
              </a:rPr>
              <a:t>Google Scholar</a:t>
            </a:r>
          </a:p>
          <a:p>
            <a:pPr lvl="1"/>
            <a:r>
              <a:rPr lang="zh-CN" altLang="en-US" sz="2000" dirty="0">
                <a:solidFill>
                  <a:schemeClr val="tx2"/>
                </a:solidFill>
              </a:rPr>
              <a:t>计算机领域顶级会议，近</a:t>
            </a:r>
            <a:r>
              <a:rPr lang="en-US" altLang="zh-CN" sz="2000" dirty="0">
                <a:solidFill>
                  <a:schemeClr val="tx2"/>
                </a:solidFill>
              </a:rPr>
              <a:t>3-5</a:t>
            </a:r>
            <a:r>
              <a:rPr lang="zh-CN" altLang="en-US" sz="2000" dirty="0">
                <a:solidFill>
                  <a:schemeClr val="tx2"/>
                </a:solidFill>
              </a:rPr>
              <a:t>年的文章</a:t>
            </a:r>
            <a:endParaRPr lang="en-US" altLang="zh-CN" sz="2000" dirty="0">
              <a:solidFill>
                <a:schemeClr val="tx2"/>
              </a:solidFill>
            </a:endParaRPr>
          </a:p>
          <a:p>
            <a:pPr lvl="1"/>
            <a:r>
              <a:rPr lang="en-US" altLang="zh-CN" sz="2000" dirty="0">
                <a:solidFill>
                  <a:schemeClr val="tx2"/>
                </a:solidFill>
              </a:rPr>
              <a:t>ICWS</a:t>
            </a:r>
            <a:r>
              <a:rPr lang="zh-CN" altLang="en-US" sz="2000" dirty="0">
                <a:solidFill>
                  <a:schemeClr val="tx2"/>
                </a:solidFill>
              </a:rPr>
              <a:t>和</a:t>
            </a:r>
            <a:r>
              <a:rPr lang="en-US" altLang="zh-CN" sz="2000" dirty="0">
                <a:solidFill>
                  <a:schemeClr val="tx2"/>
                </a:solidFill>
              </a:rPr>
              <a:t>ICSOC</a:t>
            </a:r>
          </a:p>
          <a:p>
            <a:pPr lvl="1"/>
            <a:r>
              <a:rPr lang="zh-CN" altLang="en-US" sz="2000" dirty="0">
                <a:solidFill>
                  <a:srgbClr val="0070C0"/>
                </a:solidFill>
              </a:rPr>
              <a:t>开始时，不必阅读计算机领域的</a:t>
            </a:r>
            <a:r>
              <a:rPr lang="en-US" altLang="zh-CN" sz="2000" dirty="0">
                <a:solidFill>
                  <a:srgbClr val="0070C0"/>
                </a:solidFill>
              </a:rPr>
              <a:t>journal</a:t>
            </a:r>
            <a:r>
              <a:rPr lang="zh-CN" altLang="en-US" sz="2000" dirty="0">
                <a:solidFill>
                  <a:srgbClr val="0070C0"/>
                </a:solidFill>
              </a:rPr>
              <a:t>和</a:t>
            </a:r>
            <a:r>
              <a:rPr lang="en-US" altLang="zh-CN" sz="2000" dirty="0">
                <a:solidFill>
                  <a:srgbClr val="0070C0"/>
                </a:solidFill>
              </a:rPr>
              <a:t>transaction</a:t>
            </a:r>
            <a:r>
              <a:rPr lang="zh-CN" altLang="en-US" sz="2000" dirty="0">
                <a:solidFill>
                  <a:srgbClr val="0070C0"/>
                </a:solidFill>
              </a:rPr>
              <a:t> </a:t>
            </a:r>
            <a:r>
              <a:rPr lang="en-US" altLang="zh-CN" sz="2000" dirty="0">
                <a:solidFill>
                  <a:srgbClr val="0070C0"/>
                </a:solidFill>
              </a:rPr>
              <a:t>(!)</a:t>
            </a:r>
          </a:p>
          <a:p>
            <a:pPr lvl="2"/>
            <a:r>
              <a:rPr lang="zh-CN" altLang="en-US" sz="2000" dirty="0">
                <a:solidFill>
                  <a:schemeClr val="tx2"/>
                </a:solidFill>
              </a:rPr>
              <a:t>最新的成果发表在会议，而不是杂志上</a:t>
            </a:r>
            <a:endParaRPr lang="en-US" altLang="zh-CN" sz="2000" dirty="0">
              <a:solidFill>
                <a:schemeClr val="tx2"/>
              </a:solidFill>
            </a:endParaRPr>
          </a:p>
          <a:p>
            <a:pPr lvl="2"/>
            <a:r>
              <a:rPr lang="zh-CN" altLang="en-US" sz="2000" dirty="0">
                <a:solidFill>
                  <a:schemeClr val="tx2"/>
                </a:solidFill>
              </a:rPr>
              <a:t>最好的成果一定发表在会议上，不一定在杂志上</a:t>
            </a:r>
            <a:endParaRPr lang="en-US" altLang="zh-CN" sz="2000" dirty="0">
              <a:solidFill>
                <a:schemeClr val="tx2"/>
              </a:solidFill>
            </a:endParaRPr>
          </a:p>
          <a:p>
            <a:pPr lvl="2"/>
            <a:r>
              <a:rPr lang="zh-CN" altLang="en-US" sz="2000" dirty="0">
                <a:solidFill>
                  <a:schemeClr val="tx2"/>
                </a:solidFill>
              </a:rPr>
              <a:t>杂志上可获得更完整的成果，更详细的</a:t>
            </a:r>
            <a:r>
              <a:rPr lang="en-US" altLang="zh-CN" sz="2000" dirty="0">
                <a:solidFill>
                  <a:schemeClr val="tx2"/>
                </a:solidFill>
              </a:rPr>
              <a:t>literature survey</a:t>
            </a:r>
            <a:endParaRPr lang="en-US" altLang="zh-CN" sz="2000" dirty="0">
              <a:solidFill>
                <a:srgbClr val="0070C0"/>
              </a:solidFill>
            </a:endParaRPr>
          </a:p>
          <a:p>
            <a:pPr lvl="1"/>
            <a:r>
              <a:rPr lang="zh-CN" altLang="en-US" sz="2000" dirty="0">
                <a:solidFill>
                  <a:srgbClr val="0070C0"/>
                </a:solidFill>
              </a:rPr>
              <a:t>可以翻阅一些</a:t>
            </a:r>
            <a:r>
              <a:rPr lang="en-US" altLang="zh-CN" sz="2000" dirty="0">
                <a:solidFill>
                  <a:srgbClr val="0070C0"/>
                </a:solidFill>
              </a:rPr>
              <a:t>magazine: Communications of ACM, IEEE Computer, IEEE Internet Computing, IEEE Intelligent Systems</a:t>
            </a:r>
          </a:p>
          <a:p>
            <a:pPr lvl="2"/>
            <a:r>
              <a:rPr lang="zh-CN" altLang="en-US" sz="2000" dirty="0">
                <a:solidFill>
                  <a:schemeClr val="tx2"/>
                </a:solidFill>
              </a:rPr>
              <a:t>新动态、新讨论</a:t>
            </a:r>
            <a:r>
              <a:rPr lang="en-US" altLang="zh-CN" sz="2000" dirty="0">
                <a:solidFill>
                  <a:schemeClr val="tx2"/>
                </a:solidFill>
              </a:rPr>
              <a:t>(</a:t>
            </a:r>
            <a:r>
              <a:rPr lang="zh-CN" altLang="en-US" sz="2000" dirty="0">
                <a:solidFill>
                  <a:schemeClr val="tx2"/>
                </a:solidFill>
              </a:rPr>
              <a:t>争论</a:t>
            </a:r>
            <a:r>
              <a:rPr lang="en-US" altLang="zh-CN" sz="2000" dirty="0">
                <a:solidFill>
                  <a:schemeClr val="tx2"/>
                </a:solidFill>
              </a:rPr>
              <a:t>)</a:t>
            </a:r>
            <a:r>
              <a:rPr lang="zh-CN" altLang="en-US" sz="2000" dirty="0">
                <a:solidFill>
                  <a:schemeClr val="tx2"/>
                </a:solidFill>
              </a:rPr>
              <a:t>、回顾</a:t>
            </a:r>
            <a:r>
              <a:rPr lang="en-US" altLang="zh-CN" sz="2000" dirty="0">
                <a:solidFill>
                  <a:schemeClr val="tx2"/>
                </a:solidFill>
              </a:rPr>
              <a:t> </a:t>
            </a:r>
          </a:p>
          <a:p>
            <a:endParaRPr lang="en-US" altLang="en-GB" sz="1800" dirty="0">
              <a:solidFill>
                <a:schemeClr val="tx2"/>
              </a:solidFill>
            </a:endParaRPr>
          </a:p>
          <a:p>
            <a:pPr lvl="1"/>
            <a:endParaRPr lang="en-US" altLang="en-GB" sz="18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建议</a:t>
            </a:r>
            <a:r>
              <a:rPr lang="en-US" altLang="zh-CN" dirty="0"/>
              <a:t>5</a:t>
            </a:r>
            <a:r>
              <a:rPr lang="zh-CN" altLang="en-US" dirty="0"/>
              <a:t>：论文阅读</a:t>
            </a:r>
            <a:r>
              <a:rPr lang="en-US" altLang="zh-CN" dirty="0"/>
              <a:t>(</a:t>
            </a:r>
            <a:r>
              <a:rPr lang="zh-CN" altLang="en-US" dirty="0"/>
              <a:t>续</a:t>
            </a:r>
            <a:r>
              <a:rPr lang="en-US" altLang="zh-CN" dirty="0"/>
              <a:t>)</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42</a:t>
            </a:fld>
            <a:endParaRPr lang="en-US" dirty="0"/>
          </a:p>
        </p:txBody>
      </p:sp>
      <p:sp>
        <p:nvSpPr>
          <p:cNvPr id="6" name="Rectangle 3"/>
          <p:cNvSpPr>
            <a:spLocks noGrp="1" noChangeArrowheads="1"/>
          </p:cNvSpPr>
          <p:nvPr>
            <p:ph idx="1"/>
          </p:nvPr>
        </p:nvSpPr>
        <p:spPr>
          <a:xfrm>
            <a:off x="328613" y="935340"/>
            <a:ext cx="8312048" cy="1765915"/>
          </a:xfrm>
        </p:spPr>
        <p:txBody>
          <a:bodyPr/>
          <a:lstStyle/>
          <a:p>
            <a:r>
              <a:rPr lang="en-US" altLang="zh-CN" sz="2000" dirty="0">
                <a:solidFill>
                  <a:schemeClr val="tx2"/>
                </a:solidFill>
              </a:rPr>
              <a:t>How: </a:t>
            </a:r>
            <a:r>
              <a:rPr lang="zh-CN" altLang="en-US" sz="2000" dirty="0">
                <a:solidFill>
                  <a:schemeClr val="tx2"/>
                </a:solidFill>
              </a:rPr>
              <a:t>怎么读</a:t>
            </a:r>
            <a:endParaRPr lang="en-US" altLang="zh-CN" sz="2000" dirty="0">
              <a:solidFill>
                <a:schemeClr val="tx2"/>
              </a:solidFill>
            </a:endParaRPr>
          </a:p>
          <a:p>
            <a:pPr lvl="1"/>
            <a:r>
              <a:rPr lang="zh-CN" altLang="en-US" sz="2000" dirty="0">
                <a:solidFill>
                  <a:schemeClr val="tx2"/>
                </a:solidFill>
              </a:rPr>
              <a:t>循环式阅读</a:t>
            </a:r>
            <a:endParaRPr lang="en-US" altLang="zh-CN" sz="2000" dirty="0">
              <a:solidFill>
                <a:schemeClr val="tx2"/>
              </a:solidFill>
            </a:endParaRPr>
          </a:p>
          <a:p>
            <a:pPr lvl="2"/>
            <a:r>
              <a:rPr lang="zh-CN" altLang="en-US" sz="2000" dirty="0">
                <a:solidFill>
                  <a:schemeClr val="tx2"/>
                </a:solidFill>
              </a:rPr>
              <a:t>（大量）泛读：找问题，方法，数据，实验，结论；</a:t>
            </a:r>
            <a:r>
              <a:rPr lang="zh-CN" altLang="en-US" sz="2000" dirty="0">
                <a:solidFill>
                  <a:srgbClr val="0070C0"/>
                </a:solidFill>
              </a:rPr>
              <a:t>记人名，记学派 </a:t>
            </a:r>
            <a:r>
              <a:rPr lang="en-US" altLang="zh-CN" sz="2000" dirty="0">
                <a:solidFill>
                  <a:srgbClr val="0070C0"/>
                </a:solidFill>
              </a:rPr>
              <a:t>(!)</a:t>
            </a:r>
          </a:p>
          <a:p>
            <a:pPr lvl="2"/>
            <a:r>
              <a:rPr lang="zh-CN" altLang="en-US" sz="2000" dirty="0">
                <a:solidFill>
                  <a:schemeClr val="tx2"/>
                </a:solidFill>
              </a:rPr>
              <a:t>（少量）精读：问题，或方法，或数据，或实验，或结论；做笔记</a:t>
            </a:r>
            <a:endParaRPr lang="en-US" altLang="zh-CN" sz="2000" dirty="0">
              <a:solidFill>
                <a:schemeClr val="tx2"/>
              </a:solidFill>
            </a:endParaRPr>
          </a:p>
          <a:p>
            <a:pPr lvl="2"/>
            <a:r>
              <a:rPr lang="zh-CN" altLang="en-US" sz="2000" dirty="0">
                <a:solidFill>
                  <a:schemeClr val="tx2"/>
                </a:solidFill>
              </a:rPr>
              <a:t>（选择性）泛读：快速判断是否值得精读或者部分精读</a:t>
            </a:r>
            <a:endParaRPr lang="en-US" altLang="zh-CN" sz="2000" dirty="0">
              <a:solidFill>
                <a:schemeClr val="tx2"/>
              </a:solidFill>
            </a:endParaRPr>
          </a:p>
          <a:p>
            <a:pPr lvl="1"/>
            <a:r>
              <a:rPr lang="zh-CN" altLang="en-US" sz="2000" dirty="0">
                <a:solidFill>
                  <a:schemeClr val="tx2"/>
                </a:solidFill>
              </a:rPr>
              <a:t>分类整理，做笔记</a:t>
            </a:r>
            <a:endParaRPr lang="en-US" altLang="zh-CN" sz="2000" dirty="0">
              <a:solidFill>
                <a:schemeClr val="tx2"/>
              </a:solidFill>
            </a:endParaRPr>
          </a:p>
          <a:p>
            <a:pPr lvl="2"/>
            <a:r>
              <a:rPr lang="en-US" altLang="zh-CN" sz="2000" dirty="0" err="1">
                <a:solidFill>
                  <a:schemeClr val="tx2"/>
                </a:solidFill>
              </a:rPr>
              <a:t>pdf</a:t>
            </a:r>
            <a:r>
              <a:rPr lang="zh-CN" altLang="en-US" sz="2000" dirty="0">
                <a:solidFill>
                  <a:schemeClr val="tx2"/>
                </a:solidFill>
              </a:rPr>
              <a:t>标记</a:t>
            </a:r>
            <a:endParaRPr lang="en-US" altLang="zh-CN" sz="2000" dirty="0">
              <a:solidFill>
                <a:schemeClr val="tx2"/>
              </a:solidFill>
            </a:endParaRPr>
          </a:p>
          <a:p>
            <a:pPr lvl="2"/>
            <a:r>
              <a:rPr lang="zh-CN" altLang="en-US" sz="2000" dirty="0">
                <a:solidFill>
                  <a:schemeClr val="tx2"/>
                </a:solidFill>
              </a:rPr>
              <a:t>打印笔记</a:t>
            </a:r>
            <a:endParaRPr lang="en-US" altLang="zh-CN" sz="2000" dirty="0">
              <a:solidFill>
                <a:schemeClr val="tx2"/>
              </a:solidFill>
            </a:endParaRPr>
          </a:p>
          <a:p>
            <a:pPr lvl="1"/>
            <a:r>
              <a:rPr lang="zh-CN" altLang="en-US" sz="1800" dirty="0">
                <a:solidFill>
                  <a:schemeClr val="tx2"/>
                </a:solidFill>
              </a:rPr>
              <a:t>深入强化</a:t>
            </a:r>
            <a:endParaRPr lang="en-US" altLang="zh-CN" sz="1800" dirty="0">
              <a:solidFill>
                <a:schemeClr val="tx2"/>
              </a:solidFill>
            </a:endParaRPr>
          </a:p>
          <a:p>
            <a:pPr lvl="2"/>
            <a:r>
              <a:rPr lang="zh-CN" altLang="en-US" sz="1800" dirty="0">
                <a:solidFill>
                  <a:schemeClr val="tx2"/>
                </a:solidFill>
              </a:rPr>
              <a:t>写代码重复实验</a:t>
            </a:r>
            <a:endParaRPr lang="en-US" altLang="zh-CN" sz="1800" dirty="0">
              <a:solidFill>
                <a:schemeClr val="tx2"/>
              </a:solidFill>
            </a:endParaRPr>
          </a:p>
          <a:p>
            <a:pPr lvl="2"/>
            <a:r>
              <a:rPr lang="zh-CN" altLang="en-US" sz="1800" dirty="0">
                <a:solidFill>
                  <a:schemeClr val="tx2"/>
                </a:solidFill>
              </a:rPr>
              <a:t>写</a:t>
            </a:r>
            <a:r>
              <a:rPr lang="en-US" altLang="zh-CN" sz="1800" dirty="0">
                <a:solidFill>
                  <a:schemeClr val="tx2"/>
                </a:solidFill>
              </a:rPr>
              <a:t>blog</a:t>
            </a:r>
            <a:r>
              <a:rPr lang="zh-CN" altLang="en-US" sz="1800" dirty="0">
                <a:solidFill>
                  <a:schemeClr val="tx2"/>
                </a:solidFill>
              </a:rPr>
              <a:t>或者综述</a:t>
            </a:r>
            <a:endParaRPr lang="en-US" altLang="zh-CN" sz="1800" dirty="0">
              <a:solidFill>
                <a:schemeClr val="tx2"/>
              </a:solidFill>
            </a:endParaRPr>
          </a:p>
          <a:p>
            <a:pPr lvl="2"/>
            <a:r>
              <a:rPr lang="zh-CN" altLang="en-US" sz="1800" dirty="0">
                <a:solidFill>
                  <a:schemeClr val="tx2"/>
                </a:solidFill>
              </a:rPr>
              <a:t>阅读小组</a:t>
            </a:r>
            <a:r>
              <a:rPr lang="en-US" altLang="zh-CN" sz="1800" dirty="0">
                <a:solidFill>
                  <a:schemeClr val="tx2"/>
                </a:solidFill>
              </a:rPr>
              <a:t>(reading group)</a:t>
            </a:r>
            <a:r>
              <a:rPr lang="zh-CN" altLang="en-US" sz="1800" dirty="0">
                <a:solidFill>
                  <a:schemeClr val="tx2"/>
                </a:solidFill>
              </a:rPr>
              <a:t>，做报告</a:t>
            </a:r>
            <a:endParaRPr lang="en-US" altLang="en-GB" sz="1800" dirty="0">
              <a:solidFill>
                <a:schemeClr val="tx2"/>
              </a:solidFill>
            </a:endParaRPr>
          </a:p>
          <a:p>
            <a:pPr lvl="1"/>
            <a:endParaRPr lang="en-US" altLang="en-GB" sz="1800" dirty="0">
              <a:solidFill>
                <a:schemeClr val="tx2"/>
              </a:solidFill>
            </a:endParaRPr>
          </a:p>
          <a:p>
            <a:pPr>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建议</a:t>
            </a:r>
            <a:r>
              <a:rPr lang="en-US" altLang="zh-CN" dirty="0"/>
              <a:t>6</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43</a:t>
            </a:fld>
            <a:endParaRPr lang="en-US" dirty="0"/>
          </a:p>
        </p:txBody>
      </p:sp>
      <p:sp>
        <p:nvSpPr>
          <p:cNvPr id="6" name="Rectangle 3"/>
          <p:cNvSpPr>
            <a:spLocks noGrp="1" noChangeArrowheads="1"/>
          </p:cNvSpPr>
          <p:nvPr>
            <p:ph idx="1"/>
          </p:nvPr>
        </p:nvSpPr>
        <p:spPr>
          <a:xfrm>
            <a:off x="328613" y="935340"/>
            <a:ext cx="8312048" cy="1765915"/>
          </a:xfrm>
        </p:spPr>
        <p:txBody>
          <a:bodyPr/>
          <a:lstStyle/>
          <a:p>
            <a:r>
              <a:rPr lang="zh-CN" altLang="en-US" sz="2800" b="1" dirty="0">
                <a:solidFill>
                  <a:schemeClr val="tx2"/>
                </a:solidFill>
              </a:rPr>
              <a:t>勤奋工作，聪明地工作</a:t>
            </a:r>
            <a:r>
              <a:rPr lang="en-US" altLang="zh-CN" sz="2800" b="1" dirty="0">
                <a:solidFill>
                  <a:schemeClr val="tx2"/>
                </a:solidFill>
              </a:rPr>
              <a:t>!</a:t>
            </a:r>
          </a:p>
          <a:p>
            <a:pPr lvl="1"/>
            <a:endParaRPr lang="en-US" altLang="en-GB" sz="1800" b="1" dirty="0">
              <a:solidFill>
                <a:schemeClr val="tx2"/>
              </a:solidFill>
            </a:endParaRPr>
          </a:p>
          <a:p>
            <a:pPr>
              <a:buNone/>
            </a:pPr>
            <a:endParaRPr lang="en-US" altLang="en-GB" b="1"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8613" y="219075"/>
            <a:ext cx="8686800" cy="387798"/>
          </a:xfrm>
          <a:noFill/>
        </p:spPr>
        <p:txBody>
          <a:bodyPr/>
          <a:lstStyle/>
          <a:p>
            <a:r>
              <a:rPr lang="zh-CN" altLang="en-US" dirty="0"/>
              <a:t>结论</a:t>
            </a:r>
            <a:endParaRPr lang="en-US" dirty="0"/>
          </a:p>
        </p:txBody>
      </p:sp>
      <p:sp>
        <p:nvSpPr>
          <p:cNvPr id="13315" name="Rectangle 3"/>
          <p:cNvSpPr>
            <a:spLocks noGrp="1" noChangeArrowheads="1"/>
          </p:cNvSpPr>
          <p:nvPr>
            <p:ph idx="1"/>
          </p:nvPr>
        </p:nvSpPr>
        <p:spPr/>
        <p:txBody>
          <a:bodyPr/>
          <a:lstStyle/>
          <a:p>
            <a:r>
              <a:rPr lang="zh-CN" altLang="en-US" sz="2000" dirty="0">
                <a:solidFill>
                  <a:schemeClr val="tx2"/>
                </a:solidFill>
              </a:rPr>
              <a:t>服务无处不在，与云计算、大数据等有天然结合</a:t>
            </a:r>
            <a:endParaRPr lang="en-US" sz="1800" dirty="0">
              <a:solidFill>
                <a:schemeClr val="tx2"/>
              </a:solidFill>
            </a:endParaRPr>
          </a:p>
          <a:p>
            <a:endParaRPr lang="en-US" dirty="0">
              <a:solidFill>
                <a:schemeClr val="tx2"/>
              </a:solidFill>
            </a:endParaRPr>
          </a:p>
          <a:p>
            <a:r>
              <a:rPr lang="zh-CN" altLang="en-US" sz="2000" dirty="0">
                <a:solidFill>
                  <a:schemeClr val="tx2"/>
                </a:solidFill>
              </a:rPr>
              <a:t>服务计算的研究需要深入（上天入地）、扩展（左右逢源）</a:t>
            </a:r>
            <a:endParaRPr lang="en-US" altLang="zh-CN" sz="2000" dirty="0">
              <a:solidFill>
                <a:schemeClr val="tx2"/>
              </a:solidFill>
            </a:endParaRPr>
          </a:p>
          <a:p>
            <a:pPr lvl="1"/>
            <a:r>
              <a:rPr lang="zh-CN" altLang="en-US" sz="2000" dirty="0">
                <a:solidFill>
                  <a:schemeClr val="tx2"/>
                </a:solidFill>
              </a:rPr>
              <a:t>深入：不局限与接口层，上至应用和生态系统，下至系统和网络</a:t>
            </a:r>
            <a:endParaRPr lang="en-US" altLang="zh-CN" sz="2000" dirty="0">
              <a:solidFill>
                <a:schemeClr val="tx2"/>
              </a:solidFill>
            </a:endParaRPr>
          </a:p>
          <a:p>
            <a:pPr lvl="1"/>
            <a:r>
              <a:rPr lang="zh-CN" altLang="en-US" sz="2000" dirty="0">
                <a:solidFill>
                  <a:schemeClr val="tx2"/>
                </a:solidFill>
              </a:rPr>
              <a:t>扩展：云服务、大数据服务、机器学习服务</a:t>
            </a:r>
            <a:endParaRPr lang="en-US" sz="2000" dirty="0">
              <a:solidFill>
                <a:schemeClr val="tx2"/>
              </a:solidFill>
            </a:endParaRPr>
          </a:p>
          <a:p>
            <a:endParaRPr lang="en-US" sz="1800" dirty="0">
              <a:solidFill>
                <a:schemeClr val="tx2"/>
              </a:solidFill>
            </a:endParaRPr>
          </a:p>
          <a:p>
            <a:r>
              <a:rPr lang="zh-CN" altLang="en-US" sz="2000" dirty="0">
                <a:solidFill>
                  <a:schemeClr val="tx2"/>
                </a:solidFill>
              </a:rPr>
              <a:t>作为偏应用领域，需要掌握一些核心技术，同时了解应用的特点</a:t>
            </a:r>
            <a:endParaRPr lang="en-US" sz="2000" dirty="0">
              <a:solidFill>
                <a:schemeClr val="tx2"/>
              </a:solidFill>
            </a:endParaRPr>
          </a:p>
        </p:txBody>
      </p:sp>
      <p:sp>
        <p:nvSpPr>
          <p:cNvPr id="5" name="Slide Number Placeholder 4"/>
          <p:cNvSpPr>
            <a:spLocks noGrp="1"/>
          </p:cNvSpPr>
          <p:nvPr>
            <p:ph type="sldNum" sz="quarter" idx="10"/>
          </p:nvPr>
        </p:nvSpPr>
        <p:spPr/>
        <p:txBody>
          <a:bodyPr/>
          <a:lstStyle/>
          <a:p>
            <a:fld id="{E98947E1-6E9C-4553-A175-053CB8F72200}" type="slidenum">
              <a:rPr lang="en-US" smtClean="0"/>
              <a:pPr/>
              <a:t>44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365760" y="2948470"/>
            <a:ext cx="8531352" cy="365760"/>
          </a:xfrm>
        </p:spPr>
        <p:txBody>
          <a:bodyPr/>
          <a:lstStyle/>
          <a:p>
            <a:endParaRPr lang="en-US" dirty="0"/>
          </a:p>
        </p:txBody>
      </p:sp>
      <p:sp>
        <p:nvSpPr>
          <p:cNvPr id="8" name="Title 7"/>
          <p:cNvSpPr>
            <a:spLocks noGrp="1"/>
          </p:cNvSpPr>
          <p:nvPr>
            <p:ph type="title"/>
          </p:nvPr>
        </p:nvSpPr>
        <p:spPr>
          <a:xfrm>
            <a:off x="338328" y="1663490"/>
            <a:ext cx="8558784" cy="609398"/>
          </a:xfrm>
        </p:spPr>
        <p:txBody>
          <a:bodyPr/>
          <a:lstStyle/>
          <a:p>
            <a:r>
              <a:rPr lang="zh-CN" altLang="en-US" sz="4400" dirty="0"/>
              <a:t>服务计算：现状，思考与建议</a:t>
            </a:r>
            <a:endParaRPr lang="en-US" sz="4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zh-CN" altLang="en-US" dirty="0"/>
              <a:t>提纲</a:t>
            </a:r>
            <a:endParaRPr lang="en-US" dirty="0"/>
          </a:p>
        </p:txBody>
      </p:sp>
      <p:sp>
        <p:nvSpPr>
          <p:cNvPr id="8" name="Text Placeholder 7"/>
          <p:cNvSpPr>
            <a:spLocks noGrp="1"/>
          </p:cNvSpPr>
          <p:nvPr>
            <p:ph type="body" sz="quarter" idx="13"/>
          </p:nvPr>
        </p:nvSpPr>
        <p:spPr>
          <a:xfrm>
            <a:off x="329184" y="1371600"/>
            <a:ext cx="7387578" cy="3086100"/>
          </a:xfrm>
        </p:spPr>
        <p:txBody>
          <a:bodyPr/>
          <a:lstStyle/>
          <a:p>
            <a:r>
              <a:rPr lang="zh-CN" altLang="en-US" b="1" dirty="0">
                <a:solidFill>
                  <a:srgbClr val="00B0DA"/>
                </a:solidFill>
              </a:rPr>
              <a:t>历史回顾</a:t>
            </a:r>
            <a:endParaRPr lang="en-US" b="1" dirty="0">
              <a:solidFill>
                <a:srgbClr val="00B0DA"/>
              </a:solidFill>
            </a:endParaRPr>
          </a:p>
          <a:p>
            <a:r>
              <a:rPr lang="zh-CN" altLang="en-US" dirty="0"/>
              <a:t>应用现状</a:t>
            </a:r>
            <a:endParaRPr lang="en-US" dirty="0"/>
          </a:p>
          <a:p>
            <a:r>
              <a:rPr lang="zh-CN" altLang="en-US" dirty="0"/>
              <a:t>研究现状</a:t>
            </a:r>
            <a:endParaRPr lang="en-US" dirty="0"/>
          </a:p>
          <a:p>
            <a:r>
              <a:rPr lang="zh-CN" altLang="en-US" dirty="0"/>
              <a:t>一些反思</a:t>
            </a:r>
            <a:endParaRPr lang="en-US" altLang="zh-CN" dirty="0"/>
          </a:p>
          <a:p>
            <a:r>
              <a:rPr lang="zh-CN" altLang="en-US" dirty="0"/>
              <a:t>建议</a:t>
            </a:r>
            <a:endParaRPr lang="en-US" dirty="0"/>
          </a:p>
          <a:p>
            <a:endParaRPr lang="en-US" dirty="0"/>
          </a:p>
        </p:txBody>
      </p:sp>
      <p:sp>
        <p:nvSpPr>
          <p:cNvPr id="30" name="Slide Number Placeholder 29"/>
          <p:cNvSpPr>
            <a:spLocks noGrp="1"/>
          </p:cNvSpPr>
          <p:nvPr>
            <p:ph type="sldNum" sz="quarter" idx="10"/>
          </p:nvPr>
        </p:nvSpPr>
        <p:spPr/>
        <p:txBody>
          <a:bodyPr/>
          <a:lstStyle/>
          <a:p>
            <a:fld id="{92EDDE8C-FCD3-47EF-B8D4-5308179AEE2C}"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为什么谈这个话题？</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7</a:t>
            </a:fld>
            <a:endParaRPr lang="en-US" dirty="0"/>
          </a:p>
        </p:txBody>
      </p:sp>
      <p:sp>
        <p:nvSpPr>
          <p:cNvPr id="6" name="Rectangle 3"/>
          <p:cNvSpPr>
            <a:spLocks noGrp="1" noChangeArrowheads="1"/>
          </p:cNvSpPr>
          <p:nvPr>
            <p:ph idx="1"/>
          </p:nvPr>
        </p:nvSpPr>
        <p:spPr>
          <a:xfrm>
            <a:off x="328613" y="793940"/>
            <a:ext cx="7942932" cy="2883409"/>
          </a:xfrm>
        </p:spPr>
        <p:txBody>
          <a:bodyPr/>
          <a:lstStyle/>
          <a:p>
            <a:pPr>
              <a:lnSpc>
                <a:spcPct val="150000"/>
              </a:lnSpc>
            </a:pPr>
            <a:r>
              <a:rPr lang="zh-CN" altLang="en-US" sz="2000" dirty="0">
                <a:solidFill>
                  <a:schemeClr val="tx2"/>
                </a:solidFill>
              </a:rPr>
              <a:t>经常被问到的问题</a:t>
            </a:r>
            <a:endParaRPr lang="en-US" altLang="zh-CN" sz="2000" dirty="0">
              <a:solidFill>
                <a:schemeClr val="tx2"/>
              </a:solidFill>
            </a:endParaRPr>
          </a:p>
          <a:p>
            <a:pPr lvl="1">
              <a:lnSpc>
                <a:spcPct val="150000"/>
              </a:lnSpc>
            </a:pPr>
            <a:r>
              <a:rPr lang="zh-CN" altLang="en-US" sz="2000" dirty="0">
                <a:solidFill>
                  <a:schemeClr val="tx2"/>
                </a:solidFill>
              </a:rPr>
              <a:t>什么是服务计算？</a:t>
            </a:r>
            <a:r>
              <a:rPr lang="en-US" altLang="zh-CN" sz="2000" dirty="0">
                <a:solidFill>
                  <a:schemeClr val="tx2"/>
                </a:solidFill>
              </a:rPr>
              <a:t>-- </a:t>
            </a:r>
            <a:r>
              <a:rPr lang="zh-CN" altLang="en-US" sz="2000" dirty="0">
                <a:solidFill>
                  <a:schemeClr val="tx2"/>
                </a:solidFill>
              </a:rPr>
              <a:t>研究方向，不被人理解</a:t>
            </a:r>
            <a:endParaRPr lang="en-US" altLang="zh-CN" sz="2000" dirty="0">
              <a:solidFill>
                <a:schemeClr val="tx2"/>
              </a:solidFill>
            </a:endParaRPr>
          </a:p>
          <a:p>
            <a:pPr lvl="1">
              <a:lnSpc>
                <a:spcPct val="150000"/>
              </a:lnSpc>
            </a:pPr>
            <a:r>
              <a:rPr lang="zh-CN" altLang="en-US" sz="2000" dirty="0">
                <a:solidFill>
                  <a:schemeClr val="tx2"/>
                </a:solidFill>
              </a:rPr>
              <a:t>什么是服务，有哪些服务？</a:t>
            </a:r>
            <a:r>
              <a:rPr lang="en-US" altLang="zh-CN" sz="2000" dirty="0">
                <a:solidFill>
                  <a:schemeClr val="tx2"/>
                </a:solidFill>
              </a:rPr>
              <a:t>-- </a:t>
            </a:r>
            <a:r>
              <a:rPr lang="zh-CN" altLang="en-US" sz="2000" dirty="0">
                <a:solidFill>
                  <a:schemeClr val="tx2"/>
                </a:solidFill>
              </a:rPr>
              <a:t>对研究对象不理解</a:t>
            </a:r>
            <a:endParaRPr lang="en-US" altLang="zh-CN" sz="2000" dirty="0">
              <a:solidFill>
                <a:schemeClr val="tx2"/>
              </a:solidFill>
            </a:endParaRPr>
          </a:p>
          <a:p>
            <a:pPr lvl="1">
              <a:lnSpc>
                <a:spcPct val="150000"/>
              </a:lnSpc>
            </a:pPr>
            <a:r>
              <a:rPr lang="zh-CN" altLang="en-US" sz="2000" dirty="0">
                <a:solidFill>
                  <a:schemeClr val="tx2"/>
                </a:solidFill>
              </a:rPr>
              <a:t>有哪些研究是有用的？</a:t>
            </a:r>
            <a:r>
              <a:rPr lang="en-US" altLang="zh-CN" sz="2000" dirty="0">
                <a:solidFill>
                  <a:schemeClr val="tx2"/>
                </a:solidFill>
              </a:rPr>
              <a:t>-- </a:t>
            </a:r>
            <a:r>
              <a:rPr lang="zh-CN" altLang="en-US" sz="2000" dirty="0">
                <a:solidFill>
                  <a:schemeClr val="tx2"/>
                </a:solidFill>
              </a:rPr>
              <a:t>服务计算实践与研究的脱节</a:t>
            </a:r>
            <a:endParaRPr lang="en-US" altLang="zh-CN" sz="2000" dirty="0">
              <a:solidFill>
                <a:schemeClr val="tx2"/>
              </a:solidFill>
            </a:endParaRPr>
          </a:p>
          <a:p>
            <a:pPr>
              <a:lnSpc>
                <a:spcPct val="150000"/>
              </a:lnSpc>
            </a:pPr>
            <a:endParaRPr lang="en-US" altLang="en-GB" sz="1800" dirty="0">
              <a:solidFill>
                <a:schemeClr val="tx2"/>
              </a:solidFill>
            </a:endParaRPr>
          </a:p>
          <a:p>
            <a:pPr lvl="1">
              <a:lnSpc>
                <a:spcPct val="150000"/>
              </a:lnSpc>
            </a:pPr>
            <a:endParaRPr lang="en-US" altLang="en-GB" sz="1800" dirty="0">
              <a:solidFill>
                <a:schemeClr val="tx2"/>
              </a:solidFill>
            </a:endParaRPr>
          </a:p>
          <a:p>
            <a:pPr>
              <a:lnSpc>
                <a:spcPct val="150000"/>
              </a:lnSpc>
              <a:buNone/>
            </a:pPr>
            <a:endParaRPr lang="en-US" altLang="en-GB"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服务计算简史</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8</a:t>
            </a:fld>
            <a:endParaRPr lang="en-US" dirty="0"/>
          </a:p>
        </p:txBody>
      </p:sp>
      <p:sp>
        <p:nvSpPr>
          <p:cNvPr id="6" name="Rectangle 3"/>
          <p:cNvSpPr>
            <a:spLocks noGrp="1" noChangeArrowheads="1"/>
          </p:cNvSpPr>
          <p:nvPr>
            <p:ph idx="1"/>
          </p:nvPr>
        </p:nvSpPr>
        <p:spPr>
          <a:xfrm>
            <a:off x="587813" y="719543"/>
            <a:ext cx="3963406" cy="3954224"/>
          </a:xfrm>
        </p:spPr>
        <p:txBody>
          <a:bodyPr/>
          <a:lstStyle/>
          <a:p>
            <a:r>
              <a:rPr lang="en-US" altLang="zh-CN" dirty="0">
                <a:solidFill>
                  <a:schemeClr val="tx2"/>
                </a:solidFill>
              </a:rPr>
              <a:t>1996</a:t>
            </a:r>
            <a:r>
              <a:rPr lang="en-US" altLang="en-GB" dirty="0">
                <a:solidFill>
                  <a:schemeClr val="tx2"/>
                </a:solidFill>
              </a:rPr>
              <a:t>: Gartner</a:t>
            </a:r>
            <a:r>
              <a:rPr lang="zh-CN" altLang="en-US" dirty="0">
                <a:solidFill>
                  <a:schemeClr val="tx2"/>
                </a:solidFill>
              </a:rPr>
              <a:t>提出</a:t>
            </a:r>
            <a:r>
              <a:rPr lang="en-US" altLang="zh-CN" dirty="0">
                <a:solidFill>
                  <a:schemeClr val="tx2"/>
                </a:solidFill>
              </a:rPr>
              <a:t>SOA</a:t>
            </a:r>
            <a:r>
              <a:rPr lang="zh-CN" altLang="en-US" dirty="0">
                <a:solidFill>
                  <a:schemeClr val="tx2"/>
                </a:solidFill>
              </a:rPr>
              <a:t>概念</a:t>
            </a:r>
            <a:endParaRPr lang="en-US" altLang="zh-CN" dirty="0">
              <a:solidFill>
                <a:schemeClr val="tx2"/>
              </a:solidFill>
            </a:endParaRPr>
          </a:p>
          <a:p>
            <a:r>
              <a:rPr lang="en-US" altLang="zh-CN" dirty="0">
                <a:solidFill>
                  <a:schemeClr val="tx2"/>
                </a:solidFill>
              </a:rPr>
              <a:t>2000</a:t>
            </a:r>
            <a:r>
              <a:rPr lang="en-US" altLang="en-GB" dirty="0">
                <a:solidFill>
                  <a:schemeClr val="tx2"/>
                </a:solidFill>
              </a:rPr>
              <a:t>: W3C</a:t>
            </a:r>
            <a:r>
              <a:rPr lang="zh-CN" altLang="en-US" dirty="0">
                <a:solidFill>
                  <a:schemeClr val="tx2"/>
                </a:solidFill>
              </a:rPr>
              <a:t>发布</a:t>
            </a:r>
            <a:r>
              <a:rPr lang="en-US" altLang="zh-CN" dirty="0">
                <a:solidFill>
                  <a:schemeClr val="tx2"/>
                </a:solidFill>
              </a:rPr>
              <a:t>SOAP</a:t>
            </a:r>
            <a:endParaRPr lang="en-US" altLang="en-GB" dirty="0">
              <a:solidFill>
                <a:schemeClr val="tx2"/>
              </a:solidFill>
            </a:endParaRPr>
          </a:p>
          <a:p>
            <a:r>
              <a:rPr lang="en-US" altLang="zh-CN" dirty="0">
                <a:solidFill>
                  <a:schemeClr val="tx2"/>
                </a:solidFill>
              </a:rPr>
              <a:t>2000: REST</a:t>
            </a:r>
            <a:r>
              <a:rPr lang="zh-CN" altLang="en-US" dirty="0">
                <a:solidFill>
                  <a:schemeClr val="tx2"/>
                </a:solidFill>
              </a:rPr>
              <a:t>论文发表</a:t>
            </a:r>
            <a:endParaRPr lang="en-US" altLang="zh-CN" dirty="0">
              <a:solidFill>
                <a:schemeClr val="tx2"/>
              </a:solidFill>
            </a:endParaRPr>
          </a:p>
          <a:p>
            <a:r>
              <a:rPr lang="en-US" altLang="zh-CN" dirty="0">
                <a:solidFill>
                  <a:schemeClr val="tx2"/>
                </a:solidFill>
              </a:rPr>
              <a:t>2001</a:t>
            </a:r>
            <a:r>
              <a:rPr lang="en-US" altLang="en-GB" dirty="0">
                <a:solidFill>
                  <a:schemeClr val="tx2"/>
                </a:solidFill>
              </a:rPr>
              <a:t>: W3C</a:t>
            </a:r>
            <a:r>
              <a:rPr lang="zh-CN" altLang="en-US" dirty="0">
                <a:solidFill>
                  <a:schemeClr val="tx2"/>
                </a:solidFill>
              </a:rPr>
              <a:t>发布</a:t>
            </a:r>
            <a:r>
              <a:rPr lang="en-US" altLang="zh-CN" dirty="0">
                <a:solidFill>
                  <a:schemeClr val="tx2"/>
                </a:solidFill>
              </a:rPr>
              <a:t>WSDL</a:t>
            </a:r>
            <a:endParaRPr lang="en-US" altLang="en-GB" dirty="0">
              <a:solidFill>
                <a:schemeClr val="tx2"/>
              </a:solidFill>
            </a:endParaRPr>
          </a:p>
          <a:p>
            <a:r>
              <a:rPr lang="en-US" altLang="zh-CN" dirty="0">
                <a:solidFill>
                  <a:schemeClr val="tx2"/>
                </a:solidFill>
              </a:rPr>
              <a:t>2001: IBM</a:t>
            </a:r>
            <a:r>
              <a:rPr lang="zh-CN" altLang="en-US" dirty="0">
                <a:solidFill>
                  <a:schemeClr val="tx2"/>
                </a:solidFill>
              </a:rPr>
              <a:t>发布</a:t>
            </a:r>
            <a:r>
              <a:rPr lang="en-US" altLang="zh-CN" dirty="0">
                <a:solidFill>
                  <a:schemeClr val="tx2"/>
                </a:solidFill>
              </a:rPr>
              <a:t>WSFL </a:t>
            </a:r>
            <a:r>
              <a:rPr lang="zh-CN" altLang="en-US" dirty="0">
                <a:solidFill>
                  <a:schemeClr val="tx2"/>
                </a:solidFill>
              </a:rPr>
              <a:t>（</a:t>
            </a:r>
            <a:r>
              <a:rPr lang="en-US" altLang="zh-CN" dirty="0">
                <a:solidFill>
                  <a:schemeClr val="tx2"/>
                </a:solidFill>
              </a:rPr>
              <a:t>BPEL</a:t>
            </a:r>
            <a:r>
              <a:rPr lang="zh-CN" altLang="en-US" dirty="0">
                <a:solidFill>
                  <a:schemeClr val="tx2"/>
                </a:solidFill>
              </a:rPr>
              <a:t>前身）</a:t>
            </a:r>
            <a:endParaRPr lang="en-US" altLang="en-GB" dirty="0">
              <a:solidFill>
                <a:schemeClr val="tx2"/>
              </a:solidFill>
            </a:endParaRPr>
          </a:p>
          <a:p>
            <a:r>
              <a:rPr lang="en-US" altLang="zh-CN" dirty="0">
                <a:solidFill>
                  <a:schemeClr val="tx2"/>
                </a:solidFill>
              </a:rPr>
              <a:t>2003: BPEL4WS 1.1</a:t>
            </a:r>
            <a:endParaRPr lang="en-US" altLang="en-GB" dirty="0">
              <a:solidFill>
                <a:schemeClr val="tx2"/>
              </a:solidFill>
            </a:endParaRPr>
          </a:p>
          <a:p>
            <a:r>
              <a:rPr lang="en-US" altLang="zh-CN" dirty="0">
                <a:solidFill>
                  <a:schemeClr val="tx2"/>
                </a:solidFill>
              </a:rPr>
              <a:t>2003: </a:t>
            </a:r>
            <a:r>
              <a:rPr lang="en-US" altLang="zh-CN" dirty="0" err="1">
                <a:solidFill>
                  <a:schemeClr val="tx2"/>
                </a:solidFill>
              </a:rPr>
              <a:t>Globus</a:t>
            </a:r>
            <a:r>
              <a:rPr lang="en-US" altLang="zh-CN" dirty="0">
                <a:solidFill>
                  <a:schemeClr val="tx2"/>
                </a:solidFill>
              </a:rPr>
              <a:t> Toolkit 3.0 </a:t>
            </a:r>
            <a:r>
              <a:rPr lang="zh-CN" altLang="en-US" dirty="0">
                <a:solidFill>
                  <a:schemeClr val="tx2"/>
                </a:solidFill>
              </a:rPr>
              <a:t>支持</a:t>
            </a:r>
            <a:r>
              <a:rPr lang="en-US" altLang="zh-CN" dirty="0">
                <a:solidFill>
                  <a:schemeClr val="tx2"/>
                </a:solidFill>
              </a:rPr>
              <a:t>Web</a:t>
            </a:r>
            <a:r>
              <a:rPr lang="zh-CN" altLang="en-US" dirty="0">
                <a:solidFill>
                  <a:schemeClr val="tx2"/>
                </a:solidFill>
              </a:rPr>
              <a:t>服务</a:t>
            </a:r>
            <a:endParaRPr lang="en-US" altLang="zh-CN" dirty="0">
              <a:solidFill>
                <a:schemeClr val="tx2"/>
              </a:solidFill>
            </a:endParaRPr>
          </a:p>
          <a:p>
            <a:r>
              <a:rPr lang="en-US" altLang="en-GB" dirty="0">
                <a:solidFill>
                  <a:schemeClr val="tx2"/>
                </a:solidFill>
              </a:rPr>
              <a:t>2003: </a:t>
            </a:r>
            <a:r>
              <a:rPr lang="zh-CN" altLang="en-US" dirty="0">
                <a:solidFill>
                  <a:schemeClr val="tx2"/>
                </a:solidFill>
              </a:rPr>
              <a:t>第一届</a:t>
            </a:r>
            <a:r>
              <a:rPr lang="en-US" altLang="zh-CN" dirty="0">
                <a:solidFill>
                  <a:schemeClr val="tx2"/>
                </a:solidFill>
              </a:rPr>
              <a:t>ICWS</a:t>
            </a:r>
            <a:r>
              <a:rPr lang="zh-CN" altLang="en-US" dirty="0">
                <a:solidFill>
                  <a:schemeClr val="tx2"/>
                </a:solidFill>
              </a:rPr>
              <a:t>和</a:t>
            </a:r>
            <a:r>
              <a:rPr lang="en-US" altLang="zh-CN" dirty="0">
                <a:solidFill>
                  <a:schemeClr val="tx2"/>
                </a:solidFill>
              </a:rPr>
              <a:t>ICSOC</a:t>
            </a:r>
          </a:p>
          <a:p>
            <a:r>
              <a:rPr lang="en-US" altLang="zh-CN" dirty="0">
                <a:solidFill>
                  <a:schemeClr val="tx2"/>
                </a:solidFill>
              </a:rPr>
              <a:t>2005: IBM SOA Foundation</a:t>
            </a:r>
            <a:r>
              <a:rPr lang="zh-CN" altLang="en-US" dirty="0">
                <a:solidFill>
                  <a:schemeClr val="tx2"/>
                </a:solidFill>
              </a:rPr>
              <a:t>产品</a:t>
            </a:r>
            <a:endParaRPr lang="en-US" altLang="zh-CN" dirty="0">
              <a:solidFill>
                <a:schemeClr val="tx2"/>
              </a:solidFill>
            </a:endParaRPr>
          </a:p>
          <a:p>
            <a:r>
              <a:rPr lang="en-US" altLang="zh-CN" dirty="0">
                <a:solidFill>
                  <a:schemeClr val="tx2"/>
                </a:solidFill>
              </a:rPr>
              <a:t>2005: </a:t>
            </a:r>
            <a:r>
              <a:rPr lang="en-US" altLang="zh-CN" dirty="0" err="1">
                <a:solidFill>
                  <a:schemeClr val="tx2"/>
                </a:solidFill>
              </a:rPr>
              <a:t>AlchemyAPI</a:t>
            </a:r>
            <a:r>
              <a:rPr lang="en-US" altLang="zh-CN" dirty="0">
                <a:solidFill>
                  <a:schemeClr val="tx2"/>
                </a:solidFill>
              </a:rPr>
              <a:t> </a:t>
            </a:r>
            <a:r>
              <a:rPr lang="zh-CN" altLang="en-US" dirty="0">
                <a:solidFill>
                  <a:schemeClr val="tx2"/>
                </a:solidFill>
              </a:rPr>
              <a:t>（机器学习服务）成立</a:t>
            </a:r>
            <a:endParaRPr lang="en-US" altLang="zh-CN" dirty="0">
              <a:solidFill>
                <a:schemeClr val="tx2"/>
              </a:solidFill>
            </a:endParaRPr>
          </a:p>
          <a:p>
            <a:endParaRPr lang="en-US" altLang="zh-CN" dirty="0">
              <a:solidFill>
                <a:schemeClr val="tx2"/>
              </a:solidFill>
            </a:endParaRPr>
          </a:p>
          <a:p>
            <a:endParaRPr lang="en-US" altLang="en-GB" dirty="0">
              <a:solidFill>
                <a:schemeClr val="tx2"/>
              </a:solidFill>
            </a:endParaRPr>
          </a:p>
        </p:txBody>
      </p:sp>
      <p:sp>
        <p:nvSpPr>
          <p:cNvPr id="89090" name="AutoShape 2" descr="Image result for bea syste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9091" name="Picture 3"/>
          <p:cNvPicPr>
            <a:picLocks noChangeAspect="1" noChangeArrowheads="1"/>
          </p:cNvPicPr>
          <p:nvPr/>
        </p:nvPicPr>
        <p:blipFill>
          <a:blip r:embed="rId3" cstate="print"/>
          <a:srcRect/>
          <a:stretch>
            <a:fillRect/>
          </a:stretch>
        </p:blipFill>
        <p:spPr bwMode="auto">
          <a:xfrm>
            <a:off x="5297481" y="1954706"/>
            <a:ext cx="1016000" cy="635000"/>
          </a:xfrm>
          <a:prstGeom prst="rect">
            <a:avLst/>
          </a:prstGeom>
          <a:noFill/>
          <a:ln w="9525">
            <a:noFill/>
            <a:miter lim="800000"/>
            <a:headEnd/>
            <a:tailEnd/>
          </a:ln>
        </p:spPr>
      </p:pic>
      <p:sp>
        <p:nvSpPr>
          <p:cNvPr id="89093" name="AutoShape 5" descr="Image result for gartner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9094" name="Picture 6"/>
          <p:cNvPicPr>
            <a:picLocks noChangeAspect="1" noChangeArrowheads="1"/>
          </p:cNvPicPr>
          <p:nvPr/>
        </p:nvPicPr>
        <p:blipFill>
          <a:blip r:embed="rId4" cstate="print"/>
          <a:srcRect/>
          <a:stretch>
            <a:fillRect/>
          </a:stretch>
        </p:blipFill>
        <p:spPr bwMode="auto">
          <a:xfrm>
            <a:off x="5398196" y="269441"/>
            <a:ext cx="2356408" cy="674866"/>
          </a:xfrm>
          <a:prstGeom prst="rect">
            <a:avLst/>
          </a:prstGeom>
          <a:noFill/>
          <a:ln w="9525">
            <a:noFill/>
            <a:miter lim="800000"/>
            <a:headEnd/>
            <a:tailEnd/>
          </a:ln>
        </p:spPr>
      </p:pic>
      <p:pic>
        <p:nvPicPr>
          <p:cNvPr id="89095" name="Picture 7"/>
          <p:cNvPicPr>
            <a:picLocks noChangeAspect="1" noChangeArrowheads="1"/>
          </p:cNvPicPr>
          <p:nvPr/>
        </p:nvPicPr>
        <p:blipFill>
          <a:blip r:embed="rId5" cstate="print"/>
          <a:srcRect/>
          <a:stretch>
            <a:fillRect/>
          </a:stretch>
        </p:blipFill>
        <p:spPr bwMode="auto">
          <a:xfrm>
            <a:off x="5297481" y="1295803"/>
            <a:ext cx="1016000" cy="406400"/>
          </a:xfrm>
          <a:prstGeom prst="rect">
            <a:avLst/>
          </a:prstGeom>
          <a:noFill/>
          <a:ln w="9525">
            <a:noFill/>
            <a:miter lim="800000"/>
            <a:headEnd/>
            <a:tailEnd/>
          </a:ln>
        </p:spPr>
      </p:pic>
      <p:pic>
        <p:nvPicPr>
          <p:cNvPr id="89096" name="Picture 8"/>
          <p:cNvPicPr>
            <a:picLocks noChangeAspect="1" noChangeArrowheads="1"/>
          </p:cNvPicPr>
          <p:nvPr/>
        </p:nvPicPr>
        <p:blipFill>
          <a:blip r:embed="rId6" cstate="print"/>
          <a:srcRect/>
          <a:stretch>
            <a:fillRect/>
          </a:stretch>
        </p:blipFill>
        <p:spPr bwMode="auto">
          <a:xfrm>
            <a:off x="6541500" y="801289"/>
            <a:ext cx="1462729" cy="653657"/>
          </a:xfrm>
          <a:prstGeom prst="rect">
            <a:avLst/>
          </a:prstGeom>
          <a:noFill/>
          <a:ln w="9525">
            <a:noFill/>
            <a:miter lim="800000"/>
            <a:headEnd/>
            <a:tailEnd/>
          </a:ln>
        </p:spPr>
      </p:pic>
      <p:sp>
        <p:nvSpPr>
          <p:cNvPr id="89098" name="AutoShape 10" descr="Image result for sap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9099" name="Picture 11"/>
          <p:cNvPicPr>
            <a:picLocks noChangeAspect="1" noChangeArrowheads="1"/>
          </p:cNvPicPr>
          <p:nvPr/>
        </p:nvPicPr>
        <p:blipFill>
          <a:blip r:embed="rId7" cstate="print"/>
          <a:srcRect/>
          <a:stretch>
            <a:fillRect/>
          </a:stretch>
        </p:blipFill>
        <p:spPr bwMode="auto">
          <a:xfrm>
            <a:off x="6804419" y="1702203"/>
            <a:ext cx="1357470" cy="542988"/>
          </a:xfrm>
          <a:prstGeom prst="rect">
            <a:avLst/>
          </a:prstGeom>
          <a:noFill/>
          <a:ln w="9525">
            <a:noFill/>
            <a:miter lim="800000"/>
            <a:headEnd/>
            <a:tailEnd/>
          </a:ln>
        </p:spPr>
      </p:pic>
      <p:sp>
        <p:nvSpPr>
          <p:cNvPr id="89104" name="AutoShape 16" descr="Image result for programmablewe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107" name="AutoShape 19" descr="Image result for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 name="Picture 7"/>
          <p:cNvPicPr>
            <a:picLocks noChangeAspect="1" noChangeArrowheads="1"/>
          </p:cNvPicPr>
          <p:nvPr/>
        </p:nvPicPr>
        <p:blipFill>
          <a:blip r:embed="rId8" cstate="print"/>
          <a:srcRect/>
          <a:stretch>
            <a:fillRect/>
          </a:stretch>
        </p:blipFill>
        <p:spPr bwMode="auto">
          <a:xfrm>
            <a:off x="4894740" y="3677961"/>
            <a:ext cx="1524000" cy="635000"/>
          </a:xfrm>
          <a:prstGeom prst="rect">
            <a:avLst/>
          </a:prstGeom>
          <a:noFill/>
          <a:ln w="9525">
            <a:noFill/>
            <a:miter lim="800000"/>
            <a:headEnd/>
            <a:tailEnd/>
          </a:ln>
        </p:spPr>
      </p:pic>
      <p:sp>
        <p:nvSpPr>
          <p:cNvPr id="52226" name="AutoShape 2" descr="Image result for globus toolki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2227" name="Picture 3"/>
          <p:cNvPicPr>
            <a:picLocks noChangeAspect="1" noChangeArrowheads="1"/>
          </p:cNvPicPr>
          <p:nvPr/>
        </p:nvPicPr>
        <p:blipFill>
          <a:blip r:embed="rId9" cstate="print"/>
          <a:srcRect/>
          <a:stretch>
            <a:fillRect/>
          </a:stretch>
        </p:blipFill>
        <p:spPr bwMode="auto">
          <a:xfrm>
            <a:off x="5037407" y="2721932"/>
            <a:ext cx="1276074" cy="68057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0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0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0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0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2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8613" y="219076"/>
            <a:ext cx="8686800" cy="387798"/>
          </a:xfrm>
          <a:noFill/>
          <a:ln/>
        </p:spPr>
        <p:txBody>
          <a:bodyPr/>
          <a:lstStyle/>
          <a:p>
            <a:r>
              <a:rPr lang="zh-CN" altLang="en-US" dirty="0"/>
              <a:t>服务计算简史</a:t>
            </a:r>
            <a:endParaRPr lang="en-US" dirty="0"/>
          </a:p>
        </p:txBody>
      </p:sp>
      <p:sp>
        <p:nvSpPr>
          <p:cNvPr id="5" name="Slide Number Placeholder 4"/>
          <p:cNvSpPr>
            <a:spLocks noGrp="1"/>
          </p:cNvSpPr>
          <p:nvPr>
            <p:ph type="sldNum" sz="quarter" idx="10"/>
          </p:nvPr>
        </p:nvSpPr>
        <p:spPr/>
        <p:txBody>
          <a:bodyPr/>
          <a:lstStyle/>
          <a:p>
            <a:fld id="{E98947E1-6E9C-4553-A175-053CB8F72200}" type="slidenum">
              <a:rPr lang="en-US" smtClean="0"/>
              <a:pPr/>
              <a:t>9</a:t>
            </a:fld>
            <a:endParaRPr lang="en-US" dirty="0"/>
          </a:p>
        </p:txBody>
      </p:sp>
      <p:sp>
        <p:nvSpPr>
          <p:cNvPr id="6" name="Rectangle 3"/>
          <p:cNvSpPr>
            <a:spLocks noGrp="1" noChangeArrowheads="1"/>
          </p:cNvSpPr>
          <p:nvPr>
            <p:ph idx="1"/>
          </p:nvPr>
        </p:nvSpPr>
        <p:spPr>
          <a:xfrm>
            <a:off x="587813" y="719543"/>
            <a:ext cx="4472798" cy="3954224"/>
          </a:xfrm>
        </p:spPr>
        <p:txBody>
          <a:bodyPr/>
          <a:lstStyle/>
          <a:p>
            <a:r>
              <a:rPr lang="en-US" altLang="zh-CN" dirty="0">
                <a:solidFill>
                  <a:schemeClr val="tx2"/>
                </a:solidFill>
              </a:rPr>
              <a:t>2005: </a:t>
            </a:r>
            <a:r>
              <a:rPr lang="en-US" altLang="zh-CN" dirty="0" err="1">
                <a:solidFill>
                  <a:schemeClr val="tx2"/>
                </a:solidFill>
              </a:rPr>
              <a:t>ProgrammableWeb</a:t>
            </a:r>
            <a:r>
              <a:rPr lang="zh-CN" altLang="en-US" dirty="0">
                <a:solidFill>
                  <a:schemeClr val="tx2"/>
                </a:solidFill>
              </a:rPr>
              <a:t>上线</a:t>
            </a:r>
            <a:endParaRPr lang="en-US" altLang="zh-CN" dirty="0">
              <a:solidFill>
                <a:schemeClr val="tx2"/>
              </a:solidFill>
            </a:endParaRPr>
          </a:p>
          <a:p>
            <a:r>
              <a:rPr lang="en-US" altLang="zh-CN" dirty="0">
                <a:solidFill>
                  <a:schemeClr val="tx2"/>
                </a:solidFill>
              </a:rPr>
              <a:t>2006: Amazon Web</a:t>
            </a:r>
            <a:r>
              <a:rPr lang="zh-CN" altLang="en-US" dirty="0">
                <a:solidFill>
                  <a:schemeClr val="tx2"/>
                </a:solidFill>
              </a:rPr>
              <a:t>服务发布，支持</a:t>
            </a:r>
            <a:r>
              <a:rPr lang="en-US" altLang="zh-CN" dirty="0">
                <a:solidFill>
                  <a:schemeClr val="tx2"/>
                </a:solidFill>
              </a:rPr>
              <a:t>REST</a:t>
            </a:r>
            <a:r>
              <a:rPr lang="zh-CN" altLang="en-US" dirty="0">
                <a:solidFill>
                  <a:schemeClr val="tx2"/>
                </a:solidFill>
              </a:rPr>
              <a:t>和</a:t>
            </a:r>
            <a:r>
              <a:rPr lang="en-US" altLang="zh-CN" dirty="0">
                <a:solidFill>
                  <a:schemeClr val="tx2"/>
                </a:solidFill>
              </a:rPr>
              <a:t>SOAP</a:t>
            </a:r>
          </a:p>
          <a:p>
            <a:r>
              <a:rPr lang="en-US" altLang="zh-CN" dirty="0">
                <a:solidFill>
                  <a:schemeClr val="tx2"/>
                </a:solidFill>
              </a:rPr>
              <a:t>2006: Google Search API</a:t>
            </a:r>
            <a:r>
              <a:rPr lang="zh-CN" altLang="en-US" dirty="0">
                <a:solidFill>
                  <a:schemeClr val="tx2"/>
                </a:solidFill>
              </a:rPr>
              <a:t>停止支持</a:t>
            </a:r>
            <a:r>
              <a:rPr lang="en-US" altLang="zh-CN" dirty="0">
                <a:solidFill>
                  <a:schemeClr val="tx2"/>
                </a:solidFill>
              </a:rPr>
              <a:t>SOAP </a:t>
            </a:r>
            <a:r>
              <a:rPr lang="zh-CN" altLang="en-US" dirty="0">
                <a:solidFill>
                  <a:schemeClr val="tx2"/>
                </a:solidFill>
              </a:rPr>
              <a:t>，转用</a:t>
            </a:r>
            <a:r>
              <a:rPr lang="en-US" altLang="zh-CN" dirty="0">
                <a:solidFill>
                  <a:schemeClr val="tx2"/>
                </a:solidFill>
              </a:rPr>
              <a:t>REST</a:t>
            </a:r>
          </a:p>
          <a:p>
            <a:r>
              <a:rPr lang="en-US" altLang="zh-CN" dirty="0">
                <a:solidFill>
                  <a:schemeClr val="tx2"/>
                </a:solidFill>
              </a:rPr>
              <a:t>2009: BioCatalogue</a:t>
            </a:r>
            <a:r>
              <a:rPr lang="zh-CN" altLang="en-US" dirty="0">
                <a:solidFill>
                  <a:schemeClr val="tx2"/>
                </a:solidFill>
              </a:rPr>
              <a:t>项目</a:t>
            </a:r>
            <a:endParaRPr lang="en-US" altLang="zh-CN" dirty="0">
              <a:solidFill>
                <a:schemeClr val="tx2"/>
              </a:solidFill>
            </a:endParaRPr>
          </a:p>
          <a:p>
            <a:r>
              <a:rPr lang="en-US" altLang="zh-CN" dirty="0">
                <a:solidFill>
                  <a:schemeClr val="tx2"/>
                </a:solidFill>
              </a:rPr>
              <a:t>2013: </a:t>
            </a:r>
            <a:r>
              <a:rPr lang="en-US" altLang="zh-CN" dirty="0" err="1">
                <a:solidFill>
                  <a:schemeClr val="tx2"/>
                </a:solidFill>
              </a:rPr>
              <a:t>Salesforce</a:t>
            </a:r>
            <a:r>
              <a:rPr lang="en-US" altLang="zh-CN" dirty="0">
                <a:solidFill>
                  <a:schemeClr val="tx2"/>
                </a:solidFill>
              </a:rPr>
              <a:t> API </a:t>
            </a:r>
            <a:r>
              <a:rPr lang="zh-CN" altLang="en-US" dirty="0">
                <a:solidFill>
                  <a:schemeClr val="tx2"/>
                </a:solidFill>
              </a:rPr>
              <a:t>处理</a:t>
            </a:r>
            <a:r>
              <a:rPr lang="en-US" altLang="zh-CN" dirty="0">
                <a:solidFill>
                  <a:schemeClr val="tx2"/>
                </a:solidFill>
              </a:rPr>
              <a:t>1,300,000,000+ trans/day</a:t>
            </a:r>
          </a:p>
          <a:p>
            <a:r>
              <a:rPr lang="en-US" altLang="zh-CN" dirty="0">
                <a:solidFill>
                  <a:schemeClr val="tx2"/>
                </a:solidFill>
              </a:rPr>
              <a:t>2014: Amazon Web</a:t>
            </a:r>
            <a:r>
              <a:rPr lang="zh-CN" altLang="en-US" dirty="0">
                <a:solidFill>
                  <a:schemeClr val="tx2"/>
                </a:solidFill>
              </a:rPr>
              <a:t>服务收入</a:t>
            </a:r>
            <a:r>
              <a:rPr lang="en-US" altLang="zh-CN" dirty="0">
                <a:solidFill>
                  <a:schemeClr val="tx2"/>
                </a:solidFill>
              </a:rPr>
              <a:t>$5.16 billion</a:t>
            </a:r>
          </a:p>
          <a:p>
            <a:endParaRPr lang="en-US" altLang="zh-CN" dirty="0">
              <a:solidFill>
                <a:schemeClr val="tx2"/>
              </a:solidFill>
            </a:endParaRPr>
          </a:p>
          <a:p>
            <a:endParaRPr lang="en-US" altLang="en-GB" dirty="0">
              <a:solidFill>
                <a:schemeClr val="tx2"/>
              </a:solidFill>
            </a:endParaRPr>
          </a:p>
        </p:txBody>
      </p:sp>
      <p:sp>
        <p:nvSpPr>
          <p:cNvPr id="89090" name="AutoShape 2" descr="Image result for bea syste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093" name="AutoShape 5" descr="Image result for gartner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098" name="AutoShape 10" descr="Image result for sap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104" name="AutoShape 16" descr="Image result for programmablewe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9107" name="AutoShape 19" descr="Image result for googl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9108" name="Picture 20"/>
          <p:cNvPicPr>
            <a:picLocks noChangeAspect="1" noChangeArrowheads="1"/>
          </p:cNvPicPr>
          <p:nvPr/>
        </p:nvPicPr>
        <p:blipFill>
          <a:blip r:embed="rId3" cstate="print"/>
          <a:srcRect/>
          <a:stretch>
            <a:fillRect/>
          </a:stretch>
        </p:blipFill>
        <p:spPr bwMode="auto">
          <a:xfrm>
            <a:off x="6862323" y="2023088"/>
            <a:ext cx="1732629" cy="591079"/>
          </a:xfrm>
          <a:prstGeom prst="rect">
            <a:avLst/>
          </a:prstGeom>
          <a:noFill/>
          <a:ln w="9525">
            <a:noFill/>
            <a:miter lim="800000"/>
            <a:headEnd/>
            <a:tailEnd/>
          </a:ln>
        </p:spPr>
      </p:pic>
      <p:pic>
        <p:nvPicPr>
          <p:cNvPr id="101378" name="Picture 2"/>
          <p:cNvPicPr>
            <a:picLocks noChangeAspect="1" noChangeArrowheads="1"/>
          </p:cNvPicPr>
          <p:nvPr/>
        </p:nvPicPr>
        <p:blipFill>
          <a:blip r:embed="rId4" cstate="print"/>
          <a:srcRect/>
          <a:stretch>
            <a:fillRect/>
          </a:stretch>
        </p:blipFill>
        <p:spPr bwMode="auto">
          <a:xfrm>
            <a:off x="5493596" y="1356465"/>
            <a:ext cx="1368727" cy="543865"/>
          </a:xfrm>
          <a:prstGeom prst="rect">
            <a:avLst/>
          </a:prstGeom>
          <a:noFill/>
          <a:ln w="9525">
            <a:noFill/>
            <a:miter lim="800000"/>
            <a:headEnd/>
            <a:tailEnd/>
          </a:ln>
        </p:spPr>
      </p:pic>
      <p:pic>
        <p:nvPicPr>
          <p:cNvPr id="101379" name="Picture 3"/>
          <p:cNvPicPr>
            <a:picLocks noChangeAspect="1" noChangeArrowheads="1"/>
          </p:cNvPicPr>
          <p:nvPr/>
        </p:nvPicPr>
        <p:blipFill>
          <a:blip r:embed="rId5" cstate="print"/>
          <a:srcRect/>
          <a:stretch>
            <a:fillRect/>
          </a:stretch>
        </p:blipFill>
        <p:spPr bwMode="auto">
          <a:xfrm>
            <a:off x="5620705" y="3106682"/>
            <a:ext cx="1072981" cy="793430"/>
          </a:xfrm>
          <a:prstGeom prst="rect">
            <a:avLst/>
          </a:prstGeom>
          <a:noFill/>
          <a:ln w="9525">
            <a:noFill/>
            <a:miter lim="800000"/>
            <a:headEnd/>
            <a:tailEnd/>
          </a:ln>
        </p:spPr>
      </p:pic>
      <p:pic>
        <p:nvPicPr>
          <p:cNvPr id="101384" name="Picture 8" descr="C:\Users\wtan\AppData\Local\Temp\BiocatalogueLogo.png"/>
          <p:cNvPicPr>
            <a:picLocks noChangeAspect="1" noChangeArrowheads="1"/>
          </p:cNvPicPr>
          <p:nvPr/>
        </p:nvPicPr>
        <p:blipFill>
          <a:blip r:embed="rId6" cstate="print"/>
          <a:srcRect/>
          <a:stretch>
            <a:fillRect/>
          </a:stretch>
        </p:blipFill>
        <p:spPr bwMode="auto">
          <a:xfrm>
            <a:off x="5060611" y="2333081"/>
            <a:ext cx="1752099" cy="562171"/>
          </a:xfrm>
          <a:prstGeom prst="rect">
            <a:avLst/>
          </a:prstGeom>
          <a:noFill/>
        </p:spPr>
      </p:pic>
      <p:pic>
        <p:nvPicPr>
          <p:cNvPr id="24" name="Picture 17"/>
          <p:cNvPicPr>
            <a:picLocks noChangeAspect="1" noChangeArrowheads="1"/>
          </p:cNvPicPr>
          <p:nvPr/>
        </p:nvPicPr>
        <p:blipFill>
          <a:blip r:embed="rId7" cstate="print"/>
          <a:srcRect/>
          <a:stretch>
            <a:fillRect/>
          </a:stretch>
        </p:blipFill>
        <p:spPr bwMode="auto">
          <a:xfrm>
            <a:off x="5194504" y="374795"/>
            <a:ext cx="1499182" cy="74959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3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1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3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3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15371</TotalTime>
  <Words>3096</Words>
  <Application>Microsoft Macintosh PowerPoint</Application>
  <PresentationFormat>全屏显示(16:9)</PresentationFormat>
  <Paragraphs>456</Paragraphs>
  <Slides>44</Slides>
  <Notes>40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6" baseType="lpstr">
      <vt:lpstr>-apple-system</vt:lpstr>
      <vt:lpstr>黑体</vt:lpstr>
      <vt:lpstr>微软雅黑</vt:lpstr>
      <vt:lpstr>微软雅黑</vt:lpstr>
      <vt:lpstr>HelvNeue Light for IBM</vt:lpstr>
      <vt:lpstr>SymbolMT</vt:lpstr>
      <vt:lpstr>Arial</vt:lpstr>
      <vt:lpstr>Calibri</vt:lpstr>
      <vt:lpstr>Times New Roman</vt:lpstr>
      <vt:lpstr>Wingdings</vt:lpstr>
      <vt:lpstr>10 September 2009</vt:lpstr>
      <vt:lpstr>Image</vt:lpstr>
      <vt:lpstr>前沿信息技术专题</vt:lpstr>
      <vt:lpstr>课程安排</vt:lpstr>
      <vt:lpstr>主题安排</vt:lpstr>
      <vt:lpstr>课程考核</vt:lpstr>
      <vt:lpstr>服务计算：现状，思考与建议</vt:lpstr>
      <vt:lpstr>提纲</vt:lpstr>
      <vt:lpstr>为什么谈这个话题？</vt:lpstr>
      <vt:lpstr>服务计算简史</vt:lpstr>
      <vt:lpstr>服务计算简史</vt:lpstr>
      <vt:lpstr>服务计算简史</vt:lpstr>
      <vt:lpstr>服务计算简史</vt:lpstr>
      <vt:lpstr>什么是服务计算: 一个交叉学科概念</vt:lpstr>
      <vt:lpstr>服务计算重要科学问题</vt:lpstr>
      <vt:lpstr>服务计算重要科学问题</vt:lpstr>
      <vt:lpstr>服务计算重要科学问题</vt:lpstr>
      <vt:lpstr>服务计算重要科学问题</vt:lpstr>
      <vt:lpstr>服务计算重要科学问题</vt:lpstr>
      <vt:lpstr>服务计算简史</vt:lpstr>
      <vt:lpstr>服务无处不在</vt:lpstr>
      <vt:lpstr>服务计算的研究现状</vt:lpstr>
      <vt:lpstr>服务计算主要期刊</vt:lpstr>
      <vt:lpstr>服务计算主要会议</vt:lpstr>
      <vt:lpstr>服务计算主要会议</vt:lpstr>
      <vt:lpstr>服务计算主要会议</vt:lpstr>
      <vt:lpstr>ICWS: 题目的演变</vt:lpstr>
      <vt:lpstr>ICWS 2022</vt:lpstr>
      <vt:lpstr>ICWS 2022 Keynotes</vt:lpstr>
      <vt:lpstr>ICWS 2022 Sessions</vt:lpstr>
      <vt:lpstr>ICSOC: 题目的演变</vt:lpstr>
      <vt:lpstr>ICSOC 2021</vt:lpstr>
      <vt:lpstr>ICSOC 2021 Keynotes </vt:lpstr>
      <vt:lpstr>ICSOC 2021 Sessions</vt:lpstr>
      <vt:lpstr>对现状的反思</vt:lpstr>
      <vt:lpstr>对现状的反思</vt:lpstr>
      <vt:lpstr>建议1：技术积累和应用两手抓</vt:lpstr>
      <vt:lpstr>建议2：选择好的题目</vt:lpstr>
      <vt:lpstr>建议3：深入与扩展</vt:lpstr>
      <vt:lpstr>建议4：论文阅读与发表</vt:lpstr>
      <vt:lpstr>建议5：论文阅读</vt:lpstr>
      <vt:lpstr>建议5：论文阅读(续)</vt:lpstr>
      <vt:lpstr>建议5：论文阅读(续)</vt:lpstr>
      <vt:lpstr>建议5：论文阅读(续)</vt:lpstr>
      <vt:lpstr>建议6</vt:lpstr>
      <vt:lpstr>结论</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krisbiron</dc:creator>
  <cp:lastModifiedBy>邝 砾</cp:lastModifiedBy>
  <cp:revision>792</cp:revision>
  <dcterms:created xsi:type="dcterms:W3CDTF">2014-12-08T21:56:56Z</dcterms:created>
  <dcterms:modified xsi:type="dcterms:W3CDTF">2022-09-12T13:03:28Z</dcterms:modified>
</cp:coreProperties>
</file>